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1" r:id="rId3"/>
    <p:sldId id="259" r:id="rId4"/>
    <p:sldId id="272" r:id="rId5"/>
    <p:sldId id="273" r:id="rId6"/>
    <p:sldId id="260" r:id="rId7"/>
    <p:sldId id="276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284" r:id="rId22"/>
    <p:sldId id="306" r:id="rId23"/>
    <p:sldId id="286" r:id="rId24"/>
    <p:sldId id="287" r:id="rId25"/>
    <p:sldId id="289" r:id="rId26"/>
    <p:sldId id="275" r:id="rId27"/>
    <p:sldId id="263" r:id="rId28"/>
    <p:sldId id="264" r:id="rId29"/>
    <p:sldId id="266" r:id="rId30"/>
    <p:sldId id="267" r:id="rId31"/>
    <p:sldId id="268" r:id="rId32"/>
    <p:sldId id="269" r:id="rId33"/>
    <p:sldId id="303" r:id="rId34"/>
    <p:sldId id="270" r:id="rId35"/>
    <p:sldId id="271" r:id="rId36"/>
    <p:sldId id="305" r:id="rId37"/>
    <p:sldId id="27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08" autoAdjust="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2e163cfbd32c89/MS%20ROGOBETE/Analiza%20FINALA%20ATI%20SRATI/Baza%20de%20date%20si%20analiza%20echipamente%20SRATI%202020%20FINA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01435638616499E-2"/>
          <c:y val="0.10866535316185799"/>
          <c:w val="0.92890580935998035"/>
          <c:h val="0.80229197592507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'[Baza de date si analiza echipamente SRATI 2020 FINAL.xlsx]Crestere cap raspuns'!$B$5</c:f>
              <c:strCache>
                <c:ptCount val="1"/>
                <c:pt idx="0">
                  <c:v>Ventilatoare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'[Baza de date si analiza echipamente SRATI 2020 FINAL.xlsx]Crestere cap raspuns'!$C$4:$E$4</c:f>
              <c:strCache>
                <c:ptCount val="3"/>
                <c:pt idx="0">
                  <c:v>Aprilie 2020 (BZ SRATI)</c:v>
                </c:pt>
                <c:pt idx="1">
                  <c:v>Octombrie 2020 (BZ SRATI)</c:v>
                </c:pt>
                <c:pt idx="2">
                  <c:v>Decembrie 2020 </c:v>
                </c:pt>
              </c:strCache>
            </c:strRef>
          </c:cat>
          <c:val>
            <c:numRef>
              <c:f>'[Baza de date si analiza echipamente SRATI 2020 FINAL.xlsx]Crestere cap raspuns'!$C$5:$E$5</c:f>
              <c:numCache>
                <c:formatCode>General</c:formatCode>
                <c:ptCount val="3"/>
                <c:pt idx="0">
                  <c:v>1300</c:v>
                </c:pt>
                <c:pt idx="1">
                  <c:v>2252</c:v>
                </c:pt>
                <c:pt idx="2">
                  <c:v>2596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6B-4943-AF39-F3D633955E0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6560096"/>
        <c:axId val="187560800"/>
      </c:barChart>
      <c:catAx>
        <c:axId val="18656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560800"/>
        <c:crosses val="autoZero"/>
        <c:auto val="1"/>
        <c:lblAlgn val="ctr"/>
        <c:lblOffset val="100"/>
        <c:noMultiLvlLbl val="0"/>
      </c:catAx>
      <c:valAx>
        <c:axId val="18756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56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'[Baza de date si analiza echipamente SRATI 2020 FINAL.xlsx]Baza'!$I$342</c:f>
              <c:strCache>
                <c:ptCount val="1"/>
                <c:pt idx="0">
                  <c:v>Nr. Ecografe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'[Baza de date si analiza echipamente SRATI 2020 FINAL.xlsx]Baza'!$H$343:$H$384</c:f>
              <c:strCache>
                <c:ptCount val="42"/>
                <c:pt idx="0">
                  <c:v>Alba</c:v>
                </c:pt>
                <c:pt idx="1">
                  <c:v>Arad</c:v>
                </c:pt>
                <c:pt idx="2">
                  <c:v>Arges</c:v>
                </c:pt>
                <c:pt idx="3">
                  <c:v>Bacau</c:v>
                </c:pt>
                <c:pt idx="4">
                  <c:v>Bihor</c:v>
                </c:pt>
                <c:pt idx="5">
                  <c:v>BISTRITA NASAUD</c:v>
                </c:pt>
                <c:pt idx="6">
                  <c:v>Botosani</c:v>
                </c:pt>
                <c:pt idx="7">
                  <c:v>BRAILA</c:v>
                </c:pt>
                <c:pt idx="8">
                  <c:v>Brasov</c:v>
                </c:pt>
                <c:pt idx="9">
                  <c:v>BUCURESTI</c:v>
                </c:pt>
                <c:pt idx="10">
                  <c:v>Buzau</c:v>
                </c:pt>
                <c:pt idx="11">
                  <c:v>Calarasi</c:v>
                </c:pt>
                <c:pt idx="12">
                  <c:v>CARAS SEVERIN</c:v>
                </c:pt>
                <c:pt idx="13">
                  <c:v>Cluj</c:v>
                </c:pt>
                <c:pt idx="14">
                  <c:v>CONSTANTA</c:v>
                </c:pt>
                <c:pt idx="15">
                  <c:v>Covasna</c:v>
                </c:pt>
                <c:pt idx="16">
                  <c:v>dambovita</c:v>
                </c:pt>
                <c:pt idx="17">
                  <c:v>Dolj</c:v>
                </c:pt>
                <c:pt idx="18">
                  <c:v>Galati</c:v>
                </c:pt>
                <c:pt idx="19">
                  <c:v>GIURGIU</c:v>
                </c:pt>
                <c:pt idx="20">
                  <c:v>Gorj</c:v>
                </c:pt>
                <c:pt idx="21">
                  <c:v>Harghita</c:v>
                </c:pt>
                <c:pt idx="22">
                  <c:v>Hunedoara</c:v>
                </c:pt>
                <c:pt idx="23">
                  <c:v>Ialomita</c:v>
                </c:pt>
                <c:pt idx="24">
                  <c:v>IASI</c:v>
                </c:pt>
                <c:pt idx="25">
                  <c:v>Ilfov</c:v>
                </c:pt>
                <c:pt idx="26">
                  <c:v>Maramures</c:v>
                </c:pt>
                <c:pt idx="27">
                  <c:v>Mehedinti</c:v>
                </c:pt>
                <c:pt idx="28">
                  <c:v>MURES</c:v>
                </c:pt>
                <c:pt idx="29">
                  <c:v>NEAMT</c:v>
                </c:pt>
                <c:pt idx="30">
                  <c:v>Olt</c:v>
                </c:pt>
                <c:pt idx="31">
                  <c:v>PRAHOVA</c:v>
                </c:pt>
                <c:pt idx="32">
                  <c:v>Salaj</c:v>
                </c:pt>
                <c:pt idx="33">
                  <c:v>Satu Mare</c:v>
                </c:pt>
                <c:pt idx="34">
                  <c:v>Sibiu</c:v>
                </c:pt>
                <c:pt idx="35">
                  <c:v>Suceava</c:v>
                </c:pt>
                <c:pt idx="36">
                  <c:v>Teleorman</c:v>
                </c:pt>
                <c:pt idx="37">
                  <c:v>TIMIS</c:v>
                </c:pt>
                <c:pt idx="38">
                  <c:v>TULCEA</c:v>
                </c:pt>
                <c:pt idx="39">
                  <c:v>Valcea</c:v>
                </c:pt>
                <c:pt idx="40">
                  <c:v>Vaslui</c:v>
                </c:pt>
                <c:pt idx="41">
                  <c:v>VRANCEA</c:v>
                </c:pt>
              </c:strCache>
            </c:strRef>
          </c:cat>
          <c:val>
            <c:numRef>
              <c:f>'[Baza de date si analiza echipamente SRATI 2020 FINAL.xlsx]Baza'!$I$343:$I$384</c:f>
              <c:numCache>
                <c:formatCode>General</c:formatCode>
                <c:ptCount val="42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36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16</c:v>
                </c:pt>
                <c:pt idx="14">
                  <c:v>5</c:v>
                </c:pt>
                <c:pt idx="15">
                  <c:v>3</c:v>
                </c:pt>
                <c:pt idx="16">
                  <c:v>2</c:v>
                </c:pt>
                <c:pt idx="17">
                  <c:v>7</c:v>
                </c:pt>
                <c:pt idx="18">
                  <c:v>4</c:v>
                </c:pt>
                <c:pt idx="19">
                  <c:v>1</c:v>
                </c:pt>
                <c:pt idx="20">
                  <c:v>5</c:v>
                </c:pt>
                <c:pt idx="21">
                  <c:v>3</c:v>
                </c:pt>
                <c:pt idx="22">
                  <c:v>2</c:v>
                </c:pt>
                <c:pt idx="23">
                  <c:v>4</c:v>
                </c:pt>
                <c:pt idx="24">
                  <c:v>11</c:v>
                </c:pt>
                <c:pt idx="25">
                  <c:v>5</c:v>
                </c:pt>
                <c:pt idx="26">
                  <c:v>1</c:v>
                </c:pt>
                <c:pt idx="27">
                  <c:v>3</c:v>
                </c:pt>
                <c:pt idx="28">
                  <c:v>7</c:v>
                </c:pt>
                <c:pt idx="29">
                  <c:v>1</c:v>
                </c:pt>
                <c:pt idx="30">
                  <c:v>4</c:v>
                </c:pt>
                <c:pt idx="31">
                  <c:v>17</c:v>
                </c:pt>
                <c:pt idx="32">
                  <c:v>5</c:v>
                </c:pt>
                <c:pt idx="33">
                  <c:v>1</c:v>
                </c:pt>
                <c:pt idx="34">
                  <c:v>3</c:v>
                </c:pt>
                <c:pt idx="35">
                  <c:v>7</c:v>
                </c:pt>
                <c:pt idx="36">
                  <c:v>1</c:v>
                </c:pt>
                <c:pt idx="37">
                  <c:v>18</c:v>
                </c:pt>
                <c:pt idx="38">
                  <c:v>1</c:v>
                </c:pt>
                <c:pt idx="39">
                  <c:v>1</c:v>
                </c:pt>
                <c:pt idx="40">
                  <c:v>6</c:v>
                </c:pt>
                <c:pt idx="4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1D-3044-B760-D90A761620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729952"/>
        <c:axId val="189727208"/>
      </c:barChart>
      <c:catAx>
        <c:axId val="18972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27208"/>
        <c:crosses val="autoZero"/>
        <c:auto val="1"/>
        <c:lblAlgn val="ctr"/>
        <c:lblOffset val="100"/>
        <c:noMultiLvlLbl val="0"/>
      </c:catAx>
      <c:valAx>
        <c:axId val="18972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2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'[Baza de date si analiza echipamente SRATI 2020 FINAL.xlsx]Baza'!$L$342</c:f>
              <c:strCache>
                <c:ptCount val="1"/>
                <c:pt idx="0">
                  <c:v>Nr. RX mobil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'[Baza de date si analiza echipamente SRATI 2020 FINAL.xlsx]Baza'!$K$343:$K$384</c:f>
              <c:strCache>
                <c:ptCount val="42"/>
                <c:pt idx="0">
                  <c:v>Alba</c:v>
                </c:pt>
                <c:pt idx="1">
                  <c:v>Arad</c:v>
                </c:pt>
                <c:pt idx="2">
                  <c:v>Arges</c:v>
                </c:pt>
                <c:pt idx="3">
                  <c:v>Bacau</c:v>
                </c:pt>
                <c:pt idx="4">
                  <c:v>Bihor</c:v>
                </c:pt>
                <c:pt idx="5">
                  <c:v>BISTRITA NASAUD</c:v>
                </c:pt>
                <c:pt idx="6">
                  <c:v>Botosani</c:v>
                </c:pt>
                <c:pt idx="7">
                  <c:v>BRAILA</c:v>
                </c:pt>
                <c:pt idx="8">
                  <c:v>Brasov</c:v>
                </c:pt>
                <c:pt idx="9">
                  <c:v>BUCURESTI</c:v>
                </c:pt>
                <c:pt idx="10">
                  <c:v>Buzau</c:v>
                </c:pt>
                <c:pt idx="11">
                  <c:v>Calarasi</c:v>
                </c:pt>
                <c:pt idx="12">
                  <c:v>CARAS SEVERIN</c:v>
                </c:pt>
                <c:pt idx="13">
                  <c:v>Cluj</c:v>
                </c:pt>
                <c:pt idx="14">
                  <c:v>CONSTANTA</c:v>
                </c:pt>
                <c:pt idx="15">
                  <c:v>Covasna</c:v>
                </c:pt>
                <c:pt idx="16">
                  <c:v>dambovita</c:v>
                </c:pt>
                <c:pt idx="17">
                  <c:v>Dolj</c:v>
                </c:pt>
                <c:pt idx="18">
                  <c:v>Galati</c:v>
                </c:pt>
                <c:pt idx="19">
                  <c:v>GIURGIU</c:v>
                </c:pt>
                <c:pt idx="20">
                  <c:v>Gorj</c:v>
                </c:pt>
                <c:pt idx="21">
                  <c:v>Harghita</c:v>
                </c:pt>
                <c:pt idx="22">
                  <c:v>Hunedoara</c:v>
                </c:pt>
                <c:pt idx="23">
                  <c:v>Ialomita</c:v>
                </c:pt>
                <c:pt idx="24">
                  <c:v>IASI</c:v>
                </c:pt>
                <c:pt idx="25">
                  <c:v>Ilfov</c:v>
                </c:pt>
                <c:pt idx="26">
                  <c:v>Maramures</c:v>
                </c:pt>
                <c:pt idx="27">
                  <c:v>Mehedinti</c:v>
                </c:pt>
                <c:pt idx="28">
                  <c:v>MURES</c:v>
                </c:pt>
                <c:pt idx="29">
                  <c:v>NEAMT</c:v>
                </c:pt>
                <c:pt idx="30">
                  <c:v>Olt</c:v>
                </c:pt>
                <c:pt idx="31">
                  <c:v>PRAHOVA</c:v>
                </c:pt>
                <c:pt idx="32">
                  <c:v>Salaj</c:v>
                </c:pt>
                <c:pt idx="33">
                  <c:v>Satu Mare</c:v>
                </c:pt>
                <c:pt idx="34">
                  <c:v>Sibiu</c:v>
                </c:pt>
                <c:pt idx="35">
                  <c:v>Suceava</c:v>
                </c:pt>
                <c:pt idx="36">
                  <c:v>Teleorman</c:v>
                </c:pt>
                <c:pt idx="37">
                  <c:v>TIMIS</c:v>
                </c:pt>
                <c:pt idx="38">
                  <c:v>TULCEA</c:v>
                </c:pt>
                <c:pt idx="39">
                  <c:v>Valcea</c:v>
                </c:pt>
                <c:pt idx="40">
                  <c:v>Vaslui</c:v>
                </c:pt>
                <c:pt idx="41">
                  <c:v>VRANCEA</c:v>
                </c:pt>
              </c:strCache>
            </c:strRef>
          </c:cat>
          <c:val>
            <c:numRef>
              <c:f>'[Baza de date si analiza echipamente SRATI 2020 FINAL.xlsx]Baza'!$L$343:$L$384</c:f>
              <c:numCache>
                <c:formatCode>General</c:formatCode>
                <c:ptCount val="42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25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5</c:v>
                </c:pt>
                <c:pt idx="14">
                  <c:v>6</c:v>
                </c:pt>
                <c:pt idx="15">
                  <c:v>0</c:v>
                </c:pt>
                <c:pt idx="16">
                  <c:v>1</c:v>
                </c:pt>
                <c:pt idx="17">
                  <c:v>3</c:v>
                </c:pt>
                <c:pt idx="18">
                  <c:v>0</c:v>
                </c:pt>
                <c:pt idx="19">
                  <c:v>2</c:v>
                </c:pt>
                <c:pt idx="20">
                  <c:v>0</c:v>
                </c:pt>
                <c:pt idx="21">
                  <c:v>0</c:v>
                </c:pt>
                <c:pt idx="22">
                  <c:v>6</c:v>
                </c:pt>
                <c:pt idx="23">
                  <c:v>0</c:v>
                </c:pt>
                <c:pt idx="24">
                  <c:v>7</c:v>
                </c:pt>
                <c:pt idx="25">
                  <c:v>0</c:v>
                </c:pt>
                <c:pt idx="26">
                  <c:v>1</c:v>
                </c:pt>
                <c:pt idx="27">
                  <c:v>0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2</c:v>
                </c:pt>
                <c:pt idx="32">
                  <c:v>1</c:v>
                </c:pt>
                <c:pt idx="33">
                  <c:v>0</c:v>
                </c:pt>
                <c:pt idx="34">
                  <c:v>0</c:v>
                </c:pt>
                <c:pt idx="35">
                  <c:v>2</c:v>
                </c:pt>
                <c:pt idx="36">
                  <c:v>1</c:v>
                </c:pt>
                <c:pt idx="37">
                  <c:v>8</c:v>
                </c:pt>
                <c:pt idx="38">
                  <c:v>1</c:v>
                </c:pt>
                <c:pt idx="39">
                  <c:v>0</c:v>
                </c:pt>
                <c:pt idx="40">
                  <c:v>1</c:v>
                </c:pt>
                <c:pt idx="4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B7-D14B-87A8-41AD16A15E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728776"/>
        <c:axId val="189727992"/>
      </c:barChart>
      <c:catAx>
        <c:axId val="18972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27992"/>
        <c:crosses val="autoZero"/>
        <c:auto val="1"/>
        <c:lblAlgn val="ctr"/>
        <c:lblOffset val="100"/>
        <c:noMultiLvlLbl val="0"/>
      </c:catAx>
      <c:valAx>
        <c:axId val="18972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28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34-2A44-9A9B-3AF8A4EEC0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34-2A44-9A9B-3AF8A4EEC0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'[Baza de date si analiza echipamente SRATI 2020 FINAL.xlsx]Analiza RX Mobil'!$A$3:$B$3</c:f>
              <c:strCache>
                <c:ptCount val="2"/>
                <c:pt idx="0">
                  <c:v>Nr. Sectii ATI cu RX Mobil</c:v>
                </c:pt>
                <c:pt idx="1">
                  <c:v>Nr. Sectii ATI fara RX Mobil</c:v>
                </c:pt>
              </c:strCache>
            </c:strRef>
          </c:cat>
          <c:val>
            <c:numRef>
              <c:f>'[Baza de date si analiza echipamente SRATI 2020 FINAL.xlsx]Analiza RX Mobil'!$A$4:$B$4</c:f>
              <c:numCache>
                <c:formatCode>General</c:formatCode>
                <c:ptCount val="2"/>
                <c:pt idx="0">
                  <c:v>71</c:v>
                </c:pt>
                <c:pt idx="1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E34-2A44-9A9B-3AF8A4EEC08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'[Baza de date si analiza echipamente SRATI 2020 FINAL.xlsx]Baza'!$AG$342</c:f>
              <c:strCache>
                <c:ptCount val="1"/>
                <c:pt idx="0">
                  <c:v>Sali operatie - functionale (includ aparat de anestezie)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'[Baza de date si analiza echipamente SRATI 2020 FINAL.xlsx]Baza'!$AF$343:$AF$384</c:f>
              <c:strCache>
                <c:ptCount val="42"/>
                <c:pt idx="0">
                  <c:v>Alba</c:v>
                </c:pt>
                <c:pt idx="1">
                  <c:v>Arad</c:v>
                </c:pt>
                <c:pt idx="2">
                  <c:v>Arges</c:v>
                </c:pt>
                <c:pt idx="3">
                  <c:v>Bacau</c:v>
                </c:pt>
                <c:pt idx="4">
                  <c:v>Bihor</c:v>
                </c:pt>
                <c:pt idx="5">
                  <c:v>BISTRITA NASAUD</c:v>
                </c:pt>
                <c:pt idx="6">
                  <c:v>Botosani</c:v>
                </c:pt>
                <c:pt idx="7">
                  <c:v>BRAILA</c:v>
                </c:pt>
                <c:pt idx="8">
                  <c:v>Brasov</c:v>
                </c:pt>
                <c:pt idx="9">
                  <c:v>BUCURESTI</c:v>
                </c:pt>
                <c:pt idx="10">
                  <c:v>Buzau</c:v>
                </c:pt>
                <c:pt idx="11">
                  <c:v>Calarasi</c:v>
                </c:pt>
                <c:pt idx="12">
                  <c:v>CARAS SEVERIN</c:v>
                </c:pt>
                <c:pt idx="13">
                  <c:v>Cluj</c:v>
                </c:pt>
                <c:pt idx="14">
                  <c:v>CONSTANTA</c:v>
                </c:pt>
                <c:pt idx="15">
                  <c:v>Covasna</c:v>
                </c:pt>
                <c:pt idx="16">
                  <c:v>dambovita</c:v>
                </c:pt>
                <c:pt idx="17">
                  <c:v>Dolj</c:v>
                </c:pt>
                <c:pt idx="18">
                  <c:v>Galati</c:v>
                </c:pt>
                <c:pt idx="19">
                  <c:v>GIURGIU</c:v>
                </c:pt>
                <c:pt idx="20">
                  <c:v>Gorj</c:v>
                </c:pt>
                <c:pt idx="21">
                  <c:v>Harghita</c:v>
                </c:pt>
                <c:pt idx="22">
                  <c:v>Hunedoara</c:v>
                </c:pt>
                <c:pt idx="23">
                  <c:v>Ialomita</c:v>
                </c:pt>
                <c:pt idx="24">
                  <c:v>IASI</c:v>
                </c:pt>
                <c:pt idx="25">
                  <c:v>Ilfov</c:v>
                </c:pt>
                <c:pt idx="26">
                  <c:v>Maramures</c:v>
                </c:pt>
                <c:pt idx="27">
                  <c:v>Mehedinti</c:v>
                </c:pt>
                <c:pt idx="28">
                  <c:v>MURES</c:v>
                </c:pt>
                <c:pt idx="29">
                  <c:v>NEAMT</c:v>
                </c:pt>
                <c:pt idx="30">
                  <c:v>Olt</c:v>
                </c:pt>
                <c:pt idx="31">
                  <c:v>PRAHOVA</c:v>
                </c:pt>
                <c:pt idx="32">
                  <c:v>Salaj</c:v>
                </c:pt>
                <c:pt idx="33">
                  <c:v>Satu Mare</c:v>
                </c:pt>
                <c:pt idx="34">
                  <c:v>Sibiu</c:v>
                </c:pt>
                <c:pt idx="35">
                  <c:v>Suceava</c:v>
                </c:pt>
                <c:pt idx="36">
                  <c:v>Teleorman</c:v>
                </c:pt>
                <c:pt idx="37">
                  <c:v>TIMIS</c:v>
                </c:pt>
                <c:pt idx="38">
                  <c:v>TULCEA</c:v>
                </c:pt>
                <c:pt idx="39">
                  <c:v>Valcea</c:v>
                </c:pt>
                <c:pt idx="40">
                  <c:v>Vaslui</c:v>
                </c:pt>
                <c:pt idx="41">
                  <c:v>VRANCEA</c:v>
                </c:pt>
              </c:strCache>
            </c:strRef>
          </c:cat>
          <c:val>
            <c:numRef>
              <c:f>'[Baza de date si analiza echipamente SRATI 2020 FINAL.xlsx]Baza'!$AG$343:$AG$384</c:f>
              <c:numCache>
                <c:formatCode>General</c:formatCode>
                <c:ptCount val="42"/>
                <c:pt idx="0">
                  <c:v>10</c:v>
                </c:pt>
                <c:pt idx="1">
                  <c:v>10</c:v>
                </c:pt>
                <c:pt idx="2">
                  <c:v>19</c:v>
                </c:pt>
                <c:pt idx="3">
                  <c:v>39</c:v>
                </c:pt>
                <c:pt idx="4">
                  <c:v>27</c:v>
                </c:pt>
                <c:pt idx="5">
                  <c:v>9</c:v>
                </c:pt>
                <c:pt idx="6">
                  <c:v>17</c:v>
                </c:pt>
                <c:pt idx="7">
                  <c:v>21</c:v>
                </c:pt>
                <c:pt idx="8">
                  <c:v>21</c:v>
                </c:pt>
                <c:pt idx="9">
                  <c:v>185</c:v>
                </c:pt>
                <c:pt idx="10">
                  <c:v>12</c:v>
                </c:pt>
                <c:pt idx="11">
                  <c:v>6</c:v>
                </c:pt>
                <c:pt idx="12">
                  <c:v>11</c:v>
                </c:pt>
                <c:pt idx="13">
                  <c:v>54</c:v>
                </c:pt>
                <c:pt idx="14">
                  <c:v>59</c:v>
                </c:pt>
                <c:pt idx="15">
                  <c:v>5</c:v>
                </c:pt>
                <c:pt idx="16">
                  <c:v>6</c:v>
                </c:pt>
                <c:pt idx="17">
                  <c:v>32</c:v>
                </c:pt>
                <c:pt idx="18">
                  <c:v>6</c:v>
                </c:pt>
                <c:pt idx="19">
                  <c:v>2</c:v>
                </c:pt>
                <c:pt idx="20">
                  <c:v>15</c:v>
                </c:pt>
                <c:pt idx="21">
                  <c:v>20</c:v>
                </c:pt>
                <c:pt idx="22">
                  <c:v>26</c:v>
                </c:pt>
                <c:pt idx="23">
                  <c:v>13</c:v>
                </c:pt>
                <c:pt idx="24">
                  <c:v>77</c:v>
                </c:pt>
                <c:pt idx="25">
                  <c:v>9</c:v>
                </c:pt>
                <c:pt idx="26">
                  <c:v>16</c:v>
                </c:pt>
                <c:pt idx="27">
                  <c:v>14</c:v>
                </c:pt>
                <c:pt idx="28">
                  <c:v>38</c:v>
                </c:pt>
                <c:pt idx="29">
                  <c:v>24</c:v>
                </c:pt>
                <c:pt idx="30">
                  <c:v>11</c:v>
                </c:pt>
                <c:pt idx="31">
                  <c:v>32</c:v>
                </c:pt>
                <c:pt idx="32">
                  <c:v>22</c:v>
                </c:pt>
                <c:pt idx="33">
                  <c:v>14</c:v>
                </c:pt>
                <c:pt idx="34">
                  <c:v>17</c:v>
                </c:pt>
                <c:pt idx="35">
                  <c:v>24</c:v>
                </c:pt>
                <c:pt idx="36">
                  <c:v>18</c:v>
                </c:pt>
                <c:pt idx="37">
                  <c:v>90</c:v>
                </c:pt>
                <c:pt idx="38">
                  <c:v>4</c:v>
                </c:pt>
                <c:pt idx="39">
                  <c:v>11</c:v>
                </c:pt>
                <c:pt idx="40">
                  <c:v>6</c:v>
                </c:pt>
                <c:pt idx="4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1E-4841-A051-3509B7C43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729560"/>
        <c:axId val="189730344"/>
      </c:barChart>
      <c:catAx>
        <c:axId val="18972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30344"/>
        <c:crosses val="autoZero"/>
        <c:auto val="1"/>
        <c:lblAlgn val="ctr"/>
        <c:lblOffset val="100"/>
        <c:noMultiLvlLbl val="0"/>
      </c:catAx>
      <c:valAx>
        <c:axId val="18973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29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'[Baza de date si analiza echipamente SRATI 2020 FINAL.xlsx]Baza'!$B$474</c:f>
              <c:strCache>
                <c:ptCount val="1"/>
                <c:pt idx="0">
                  <c:v>Raport Nr. Medici/Nr. Posturi de lucru ATI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'[Baza de date si analiza echipamente SRATI 2020 FINAL.xlsx]Baza'!$C$473:$E$473</c:f>
              <c:strCache>
                <c:ptCount val="3"/>
                <c:pt idx="0">
                  <c:v>Aprilie 2020</c:v>
                </c:pt>
                <c:pt idx="1">
                  <c:v>Octombrie 2020</c:v>
                </c:pt>
                <c:pt idx="2">
                  <c:v>Decembrie 2020</c:v>
                </c:pt>
              </c:strCache>
            </c:strRef>
          </c:xVal>
          <c:yVal>
            <c:numRef>
              <c:f>'[Baza de date si analiza echipamente SRATI 2020 FINAL.xlsx]Baza'!$C$474:$E$474</c:f>
              <c:numCache>
                <c:formatCode>General</c:formatCode>
                <c:ptCount val="3"/>
                <c:pt idx="0">
                  <c:v>0.43776460626587638</c:v>
                </c:pt>
                <c:pt idx="1">
                  <c:v>0.312009656004828</c:v>
                </c:pt>
                <c:pt idx="2">
                  <c:v>0.28266812465828323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FF0-B74F-A238-6AB2B1E1A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96040"/>
        <c:axId val="188699568"/>
      </c:scatterChart>
      <c:valAx>
        <c:axId val="188696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99568"/>
        <c:crosses val="autoZero"/>
        <c:crossBetween val="midCat"/>
      </c:valAx>
      <c:valAx>
        <c:axId val="18869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96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'[Baza de date si analiza echipamente SRATI 2020 FINAL.xlsx]Baza'!$B$468</c:f>
              <c:strCache>
                <c:ptCount val="1"/>
                <c:pt idx="0">
                  <c:v>Nr. Posturi de lucru (TI + Bloc Operator)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'[Baza de date si analiza echipamente SRATI 2020 FINAL.xlsx]Baza'!$C$467:$E$467</c:f>
              <c:strCache>
                <c:ptCount val="3"/>
                <c:pt idx="0">
                  <c:v>Aprilie 2020</c:v>
                </c:pt>
                <c:pt idx="1">
                  <c:v>Octombrie 2020</c:v>
                </c:pt>
                <c:pt idx="2">
                  <c:v>Decembrie 2020</c:v>
                </c:pt>
              </c:strCache>
            </c:strRef>
          </c:cat>
          <c:val>
            <c:numRef>
              <c:f>'[Baza de date si analiza echipamente SRATI 2020 FINAL.xlsx]Baza'!$C$468:$E$468</c:f>
              <c:numCache>
                <c:formatCode>General</c:formatCode>
                <c:ptCount val="3"/>
                <c:pt idx="0">
                  <c:v>2362</c:v>
                </c:pt>
                <c:pt idx="1">
                  <c:v>3314</c:v>
                </c:pt>
                <c:pt idx="2">
                  <c:v>3658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18-D44A-B4BD-310BDC613D31}"/>
            </c:ext>
          </c:extLst>
        </c:ser>
        <c:ser>
          <c:idx val="1"/>
          <c:order val="1"/>
          <c:tx>
            <c:strRef>
              <c:f>'[Baza de date si analiza echipamente SRATI 2020 FINAL.xlsx]Baza'!$B$469</c:f>
              <c:strCache>
                <c:ptCount val="1"/>
                <c:pt idx="0">
                  <c:v>Nr. Medici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'[Baza de date si analiza echipamente SRATI 2020 FINAL.xlsx]Baza'!$C$467:$E$467</c:f>
              <c:strCache>
                <c:ptCount val="3"/>
                <c:pt idx="0">
                  <c:v>Aprilie 2020</c:v>
                </c:pt>
                <c:pt idx="1">
                  <c:v>Octombrie 2020</c:v>
                </c:pt>
                <c:pt idx="2">
                  <c:v>Decembrie 2020</c:v>
                </c:pt>
              </c:strCache>
            </c:strRef>
          </c:cat>
          <c:val>
            <c:numRef>
              <c:f>'[Baza de date si analiza echipamente SRATI 2020 FINAL.xlsx]Baza'!$C$469:$E$469</c:f>
              <c:numCache>
                <c:formatCode>General</c:formatCode>
                <c:ptCount val="3"/>
                <c:pt idx="0">
                  <c:v>1034</c:v>
                </c:pt>
                <c:pt idx="1">
                  <c:v>1034</c:v>
                </c:pt>
                <c:pt idx="2">
                  <c:v>1034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F18-D44A-B4BD-310BDC613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701528"/>
        <c:axId val="188698784"/>
      </c:barChart>
      <c:catAx>
        <c:axId val="18870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98784"/>
        <c:crosses val="autoZero"/>
        <c:auto val="1"/>
        <c:lblAlgn val="ctr"/>
        <c:lblOffset val="100"/>
        <c:noMultiLvlLbl val="0"/>
      </c:catAx>
      <c:valAx>
        <c:axId val="18869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01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'[Baza de date si analiza echipamente SRATI 2020 FINAL.xlsx]Baza'!$B$506</c:f>
              <c:strCache>
                <c:ptCount val="1"/>
                <c:pt idx="0">
                  <c:v>Raport Nr. Asistente ATI/Nr. Posturi de lucru ATI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'[Baza de date si analiza echipamente SRATI 2020 FINAL.xlsx]Baza'!$C$505:$E$505</c:f>
              <c:strCache>
                <c:ptCount val="3"/>
                <c:pt idx="0">
                  <c:v>Aprilie 2020</c:v>
                </c:pt>
                <c:pt idx="1">
                  <c:v>Octombrie 2020</c:v>
                </c:pt>
                <c:pt idx="2">
                  <c:v>Decembrie 2020</c:v>
                </c:pt>
              </c:strCache>
            </c:strRef>
          </c:xVal>
          <c:yVal>
            <c:numRef>
              <c:f>'[Baza de date si analiza echipamente SRATI 2020 FINAL.xlsx]Baza'!$C$506:$E$506</c:f>
              <c:numCache>
                <c:formatCode>General</c:formatCode>
                <c:ptCount val="3"/>
                <c:pt idx="0">
                  <c:v>2.1121930567315834</c:v>
                </c:pt>
                <c:pt idx="1">
                  <c:v>1.5054315027157514</c:v>
                </c:pt>
                <c:pt idx="2">
                  <c:v>1.3638600328048114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570-EE46-BE39-270590291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99176"/>
        <c:axId val="188696432"/>
      </c:scatterChart>
      <c:valAx>
        <c:axId val="188699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96432"/>
        <c:crosses val="autoZero"/>
        <c:crossBetween val="midCat"/>
      </c:valAx>
      <c:valAx>
        <c:axId val="18869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99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'[Baza de date si analiza echipamente SRATI 2020 FINAL.xlsx]Baza'!$B$494</c:f>
              <c:strCache>
                <c:ptCount val="1"/>
                <c:pt idx="0">
                  <c:v>Nr. Posturi de lucru (TI + Bloc Operator)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'[Baza de date si analiza echipamente SRATI 2020 FINAL.xlsx]Baza'!$C$493:$E$493</c:f>
              <c:strCache>
                <c:ptCount val="3"/>
                <c:pt idx="0">
                  <c:v>Aprilie 2020</c:v>
                </c:pt>
                <c:pt idx="1">
                  <c:v>Octombrie 2020</c:v>
                </c:pt>
                <c:pt idx="2">
                  <c:v>Decembrie 2020</c:v>
                </c:pt>
              </c:strCache>
            </c:strRef>
          </c:cat>
          <c:val>
            <c:numRef>
              <c:f>'[Baza de date si analiza echipamente SRATI 2020 FINAL.xlsx]Baza'!$C$494:$E$494</c:f>
              <c:numCache>
                <c:formatCode>General</c:formatCode>
                <c:ptCount val="3"/>
                <c:pt idx="0">
                  <c:v>2362</c:v>
                </c:pt>
                <c:pt idx="1">
                  <c:v>3314</c:v>
                </c:pt>
                <c:pt idx="2">
                  <c:v>3658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A9-FB43-8879-81695FCF4EC6}"/>
            </c:ext>
          </c:extLst>
        </c:ser>
        <c:ser>
          <c:idx val="1"/>
          <c:order val="1"/>
          <c:tx>
            <c:strRef>
              <c:f>'[Baza de date si analiza echipamente SRATI 2020 FINAL.xlsx]Baza'!$B$496</c:f>
              <c:strCache>
                <c:ptCount val="1"/>
                <c:pt idx="0">
                  <c:v>Nr. Asistente disponibile/tura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'[Baza de date si analiza echipamente SRATI 2020 FINAL.xlsx]Baza'!$C$493:$E$493</c:f>
              <c:strCache>
                <c:ptCount val="3"/>
                <c:pt idx="0">
                  <c:v>Aprilie 2020</c:v>
                </c:pt>
                <c:pt idx="1">
                  <c:v>Octombrie 2020</c:v>
                </c:pt>
                <c:pt idx="2">
                  <c:v>Decembrie 2020</c:v>
                </c:pt>
              </c:strCache>
            </c:strRef>
          </c:cat>
          <c:val>
            <c:numRef>
              <c:f>'[Baza de date si analiza echipamente SRATI 2020 FINAL.xlsx]Baza'!$C$496:$E$496</c:f>
              <c:numCache>
                <c:formatCode>0</c:formatCode>
                <c:ptCount val="3"/>
                <c:pt idx="0">
                  <c:v>1247.25</c:v>
                </c:pt>
                <c:pt idx="1">
                  <c:v>1247.25</c:v>
                </c:pt>
                <c:pt idx="2">
                  <c:v>1247.25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A9-FB43-8879-81695FCF4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700744"/>
        <c:axId val="188695648"/>
      </c:barChart>
      <c:catAx>
        <c:axId val="18870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95648"/>
        <c:crosses val="autoZero"/>
        <c:auto val="1"/>
        <c:lblAlgn val="ctr"/>
        <c:lblOffset val="100"/>
        <c:noMultiLvlLbl val="0"/>
      </c:catAx>
      <c:valAx>
        <c:axId val="18869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0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9F643-70E3-4454-B20E-9ED77C6E477A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3C4E5-F754-4567-9A84-46395188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B34A0-D868-B847-BF62-4B0D749E2A52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069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B34A0-D868-B847-BF62-4B0D749E2A52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930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34A0-D868-B847-BF62-4B0D749E2A52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561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8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5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6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1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4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4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0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A5CD3-2E96-4FC8-AA9A-48DD6179551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4FFD-DFE6-499B-BBF2-E11F6F1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6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6687" y="3740434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+mn-lt"/>
              </a:rPr>
            </a:b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090057"/>
            <a:ext cx="12192000" cy="2167743"/>
          </a:xfrm>
        </p:spPr>
        <p:txBody>
          <a:bodyPr>
            <a:noAutofit/>
          </a:bodyPr>
          <a:lstStyle/>
          <a:p>
            <a:endParaRPr lang="en-US" sz="1600" b="1" dirty="0" smtClean="0">
              <a:solidFill>
                <a:srgbClr val="002060"/>
              </a:solidFill>
            </a:endParaRP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en-US" sz="2800" b="1" i="1" dirty="0" smtClean="0">
              <a:solidFill>
                <a:srgbClr val="002060"/>
              </a:solidFill>
            </a:endParaRPr>
          </a:p>
          <a:p>
            <a:r>
              <a:rPr lang="en-US" b="1" i="1" dirty="0" smtClean="0">
                <a:solidFill>
                  <a:srgbClr val="002060"/>
                </a:solidFill>
              </a:rPr>
              <a:t>Prof</a:t>
            </a:r>
            <a:r>
              <a:rPr lang="en-US" b="1" i="1" dirty="0">
                <a:solidFill>
                  <a:srgbClr val="002060"/>
                </a:solidFill>
              </a:rPr>
              <a:t>. Serban-Ion </a:t>
            </a:r>
            <a:r>
              <a:rPr lang="en-US" b="1" i="1" dirty="0" err="1">
                <a:solidFill>
                  <a:srgbClr val="002060"/>
                </a:solidFill>
              </a:rPr>
              <a:t>Bubenek-Turconi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smtClean="0">
                <a:solidFill>
                  <a:srgbClr val="002060"/>
                </a:solidFill>
              </a:rPr>
              <a:t>MD </a:t>
            </a:r>
            <a:r>
              <a:rPr lang="en-US" b="1" dirty="0">
                <a:solidFill>
                  <a:srgbClr val="002060"/>
                </a:solidFill>
              </a:rPr>
              <a:t> </a:t>
            </a: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b="1" dirty="0"/>
              <a:t>President – </a:t>
            </a:r>
            <a:r>
              <a:rPr lang="en-US" sz="1800" b="1" dirty="0" smtClean="0"/>
              <a:t>Romanian </a:t>
            </a:r>
            <a:r>
              <a:rPr lang="en-US" sz="1800" b="1" dirty="0"/>
              <a:t>Society </a:t>
            </a:r>
            <a:r>
              <a:rPr lang="en-US" sz="1800" b="1" dirty="0" smtClean="0"/>
              <a:t>of </a:t>
            </a:r>
            <a:r>
              <a:rPr lang="en-US" sz="1800" b="1" dirty="0" err="1" smtClean="0"/>
              <a:t>Anaesthesia</a:t>
            </a:r>
            <a:r>
              <a:rPr lang="en-US" sz="1800" b="1" dirty="0" smtClean="0"/>
              <a:t> </a:t>
            </a:r>
            <a:r>
              <a:rPr lang="en-US" sz="1800" b="1" dirty="0"/>
              <a:t>and Intensive Care (SRATI)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100" b="1" dirty="0"/>
              <a:t>Member of Board of Directors and NASC Chairman - European Society of </a:t>
            </a:r>
            <a:r>
              <a:rPr lang="en-US" sz="1100" b="1" dirty="0" err="1"/>
              <a:t>Anaesthesiology</a:t>
            </a:r>
            <a:r>
              <a:rPr lang="en-US" sz="1100" b="1" dirty="0"/>
              <a:t> and Intensive Care (ESAIC</a:t>
            </a:r>
            <a:r>
              <a:rPr lang="en-US" sz="1100" b="1" dirty="0" smtClean="0"/>
              <a:t>)</a:t>
            </a:r>
            <a:endParaRPr lang="en-US" sz="1100" dirty="0"/>
          </a:p>
          <a:p>
            <a:pPr>
              <a:lnSpc>
                <a:spcPct val="100000"/>
              </a:lnSpc>
            </a:pPr>
            <a:r>
              <a:rPr lang="en-US" sz="1100" b="1" dirty="0" smtClean="0"/>
              <a:t>“</a:t>
            </a:r>
            <a:r>
              <a:rPr lang="en-US" sz="1100" b="1" dirty="0"/>
              <a:t>Carol Davila” Medical University of Bucharest - Chair ”</a:t>
            </a:r>
            <a:r>
              <a:rPr lang="en-US" sz="1100" b="1" dirty="0" err="1"/>
              <a:t>Fundeni</a:t>
            </a:r>
            <a:r>
              <a:rPr lang="en-US" sz="1100" b="1" dirty="0"/>
              <a:t> </a:t>
            </a:r>
            <a:r>
              <a:rPr lang="en-US" sz="1100" b="1" dirty="0" smtClean="0"/>
              <a:t>Clinics”</a:t>
            </a:r>
            <a:r>
              <a:rPr lang="en-US" sz="1100" dirty="0"/>
              <a:t> </a:t>
            </a:r>
            <a:r>
              <a:rPr lang="en-US" sz="1100" b="1" dirty="0" err="1" smtClean="0"/>
              <a:t>Anaesthesia</a:t>
            </a:r>
            <a:r>
              <a:rPr lang="en-US" sz="1100" b="1" dirty="0" smtClean="0"/>
              <a:t> </a:t>
            </a:r>
            <a:r>
              <a:rPr lang="en-US" sz="1100" b="1" dirty="0"/>
              <a:t>and Intensive Care Dept.</a:t>
            </a:r>
            <a:endParaRPr lang="en-US" sz="1100" dirty="0"/>
          </a:p>
          <a:p>
            <a:pPr>
              <a:lnSpc>
                <a:spcPct val="100000"/>
              </a:lnSpc>
            </a:pPr>
            <a:r>
              <a:rPr lang="en-US" sz="1100" b="1" dirty="0"/>
              <a:t>Visiting Professor of Tel </a:t>
            </a:r>
            <a:r>
              <a:rPr lang="en-US" sz="1100" b="1" dirty="0" smtClean="0"/>
              <a:t>Aviv </a:t>
            </a:r>
            <a:r>
              <a:rPr lang="en-US" sz="1100" b="1" dirty="0"/>
              <a:t>Faculty of Medicine, Israel</a:t>
            </a:r>
            <a:endParaRPr lang="en-US" sz="1100" dirty="0"/>
          </a:p>
          <a:p>
            <a:pPr>
              <a:lnSpc>
                <a:spcPct val="100000"/>
              </a:lnSpc>
            </a:pPr>
            <a:r>
              <a:rPr lang="en-US" sz="1100" b="1" dirty="0"/>
              <a:t>Examiner for European Diploma in </a:t>
            </a:r>
            <a:r>
              <a:rPr lang="en-US" sz="1100" b="1" dirty="0" err="1"/>
              <a:t>Anaesthesia</a:t>
            </a:r>
            <a:r>
              <a:rPr lang="en-US" sz="1100" b="1" dirty="0"/>
              <a:t> and Intensive Care</a:t>
            </a:r>
            <a:endParaRPr lang="en-US" sz="1100" dirty="0"/>
          </a:p>
          <a:p>
            <a:pPr>
              <a:lnSpc>
                <a:spcPct val="100000"/>
              </a:lnSpc>
            </a:pPr>
            <a:r>
              <a:rPr lang="fr-FR" sz="1100" b="1" dirty="0"/>
              <a:t>Assistant Etranger de l’</a:t>
            </a:r>
            <a:r>
              <a:rPr lang="fr-FR" sz="1100" b="1" dirty="0" err="1"/>
              <a:t>Universite</a:t>
            </a:r>
            <a:r>
              <a:rPr lang="fr-FR" sz="1100" b="1" dirty="0"/>
              <a:t> </a:t>
            </a:r>
            <a:r>
              <a:rPr lang="fr-FR" sz="1100" b="1" dirty="0" err="1"/>
              <a:t>Pitie-Salpetriere</a:t>
            </a:r>
            <a:r>
              <a:rPr lang="fr-FR" sz="1100" b="1" dirty="0"/>
              <a:t>, Paris </a:t>
            </a:r>
            <a:r>
              <a:rPr lang="fr-FR" sz="1100" b="1" dirty="0" smtClean="0"/>
              <a:t>VI</a:t>
            </a:r>
            <a:endParaRPr lang="en-US" sz="1100" b="1" dirty="0"/>
          </a:p>
          <a:p>
            <a:endParaRPr lang="en-US" sz="1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Ant_SRATI_SOCIETA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5" y="148056"/>
            <a:ext cx="10318282" cy="863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0419" y="1896291"/>
            <a:ext cx="12308471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420" y="3195262"/>
            <a:ext cx="12081580" cy="1119883"/>
          </a:xfrm>
          <a:prstGeom prst="rect">
            <a:avLst/>
          </a:prstGeom>
          <a:noFill/>
          <a:ln w="165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RAPORT de ACTIVITATE al S.R.A.T.I. </a:t>
            </a:r>
            <a:r>
              <a:rPr lang="en-US" sz="3600" b="1" dirty="0" err="1" smtClean="0">
                <a:solidFill>
                  <a:srgbClr val="FF0000"/>
                </a:solidFill>
              </a:rPr>
              <a:t>în</a:t>
            </a:r>
            <a:r>
              <a:rPr lang="en-US" sz="3600" b="1" dirty="0" smtClean="0">
                <a:solidFill>
                  <a:srgbClr val="FF0000"/>
                </a:solidFill>
              </a:rPr>
              <a:t> PANDEMIE </a:t>
            </a:r>
          </a:p>
          <a:p>
            <a:pPr algn="ctr"/>
            <a:r>
              <a:rPr lang="en-US" sz="2400" b="1" i="1" dirty="0" err="1" smtClean="0">
                <a:solidFill>
                  <a:srgbClr val="FF0000"/>
                </a:solidFill>
              </a:rPr>
              <a:t>Martie</a:t>
            </a:r>
            <a:r>
              <a:rPr lang="en-US" sz="2400" b="1" i="1" dirty="0" smtClean="0">
                <a:solidFill>
                  <a:srgbClr val="FF0000"/>
                </a:solidFill>
              </a:rPr>
              <a:t> -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Noiembrie</a:t>
            </a:r>
            <a:r>
              <a:rPr lang="en-US" sz="2400" b="1" i="1" dirty="0" smtClean="0">
                <a:solidFill>
                  <a:srgbClr val="FF0000"/>
                </a:solidFill>
              </a:rPr>
              <a:t> 2020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3" y="1011072"/>
            <a:ext cx="10818688" cy="20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BFC114-DB90-0945-97E4-5ECEC2AE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3443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x-none" sz="4800" b="1" dirty="0">
                <a:solidFill>
                  <a:srgbClr val="002060"/>
                </a:solidFill>
              </a:rPr>
              <a:t>Ventilatoare mecanice</a:t>
            </a:r>
            <a:r>
              <a:rPr lang="x-none" dirty="0"/>
              <a:t/>
            </a:r>
            <a:br>
              <a:rPr lang="x-none" dirty="0"/>
            </a:br>
            <a:r>
              <a:rPr lang="x-none" sz="4000" dirty="0">
                <a:solidFill>
                  <a:srgbClr val="00B0F0"/>
                </a:solidFill>
              </a:rPr>
              <a:t>distributie nationala</a:t>
            </a:r>
            <a:br>
              <a:rPr lang="x-none" sz="4000" dirty="0">
                <a:solidFill>
                  <a:srgbClr val="00B0F0"/>
                </a:solidFill>
              </a:rPr>
            </a:br>
            <a:r>
              <a:rPr lang="x-none" sz="2800" b="1" dirty="0">
                <a:solidFill>
                  <a:srgbClr val="00B0F0"/>
                </a:solidFill>
              </a:rPr>
              <a:t>valabil la 19 oct 2020</a:t>
            </a:r>
            <a:endParaRPr lang="x-none" b="1" dirty="0">
              <a:solidFill>
                <a:srgbClr val="00B0F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3D38648C-933E-854D-9269-0DE3589644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6309" y="2240280"/>
          <a:ext cx="4635732" cy="146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8371">
                  <a:extLst>
                    <a:ext uri="{9D8B030D-6E8A-4147-A177-3AD203B41FA5}">
                      <a16:colId xmlns="" xmlns:a16="http://schemas.microsoft.com/office/drawing/2014/main" val="1143564848"/>
                    </a:ext>
                  </a:extLst>
                </a:gridCol>
                <a:gridCol w="1737361">
                  <a:extLst>
                    <a:ext uri="{9D8B030D-6E8A-4147-A177-3AD203B41FA5}">
                      <a16:colId xmlns="" xmlns:a16="http://schemas.microsoft.com/office/drawing/2014/main" val="577498846"/>
                    </a:ext>
                  </a:extLst>
                </a:gridCol>
              </a:tblGrid>
              <a:tr h="73231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General</a:t>
                      </a:r>
                    </a:p>
                    <a:p>
                      <a:pPr algn="ctr" fontAlgn="b"/>
                      <a:r>
                        <a:rPr lang="en-GB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Ventilatoare</a:t>
                      </a:r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mecanice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2252</a:t>
                      </a:r>
                      <a:endParaRPr lang="x-non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4774815"/>
                  </a:ext>
                </a:extLst>
              </a:tr>
              <a:tr h="73231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  <a:p>
                      <a:pPr algn="ctr" fontAlgn="b"/>
                      <a:r>
                        <a:rPr lang="en-GB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Ventilatoare</a:t>
                      </a:r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de transport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320499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39031E0-9206-3F4E-8C3F-ED6A352FB4F8}"/>
              </a:ext>
            </a:extLst>
          </p:cNvPr>
          <p:cNvGrpSpPr/>
          <p:nvPr/>
        </p:nvGrpSpPr>
        <p:grpSpPr>
          <a:xfrm>
            <a:off x="5036822" y="280497"/>
            <a:ext cx="6781800" cy="6172200"/>
            <a:chOff x="5036822" y="280497"/>
            <a:chExt cx="6781800" cy="61722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="" xmlns:a16="http://schemas.microsoft.com/office/drawing/2014/main" id="{E3EE06EB-84AF-9D4A-A5AA-22D1C5044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6822" y="280497"/>
              <a:ext cx="6781800" cy="61722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C96625F9-602F-3746-8D3A-42B899F7DEEB}"/>
                </a:ext>
              </a:extLst>
            </p:cNvPr>
            <p:cNvCxnSpPr>
              <a:cxnSpLocks/>
            </p:cNvCxnSpPr>
            <p:nvPr/>
          </p:nvCxnSpPr>
          <p:spPr>
            <a:xfrm>
              <a:off x="9159041" y="4933485"/>
              <a:ext cx="289759" cy="737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80FDD6B-C6BE-204B-9DD9-883191373357}"/>
                </a:ext>
              </a:extLst>
            </p:cNvPr>
            <p:cNvSpPr txBox="1"/>
            <p:nvPr/>
          </p:nvSpPr>
          <p:spPr>
            <a:xfrm>
              <a:off x="9303920" y="5670768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dirty="0"/>
                <a:t>B: 648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503137-3B85-2C4C-9622-278A7CFEA3FA}"/>
              </a:ext>
            </a:extLst>
          </p:cNvPr>
          <p:cNvSpPr txBox="1"/>
          <p:nvPr/>
        </p:nvSpPr>
        <p:spPr>
          <a:xfrm>
            <a:off x="256309" y="1932503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6A3A14-5B4F-A042-AC5E-7D162A876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" y="5554040"/>
            <a:ext cx="1021443" cy="11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7D3C583A-6D4F-8246-8B56-B3073E33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2872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x-none" sz="4800" b="1" dirty="0">
                <a:solidFill>
                  <a:srgbClr val="002060"/>
                </a:solidFill>
              </a:rPr>
              <a:t>Monitoare functii vitale ATI</a:t>
            </a:r>
            <a:br>
              <a:rPr lang="x-none" sz="4800" b="1" dirty="0">
                <a:solidFill>
                  <a:srgbClr val="002060"/>
                </a:solidFill>
              </a:rPr>
            </a:br>
            <a:r>
              <a:rPr lang="x-none" sz="4000" dirty="0">
                <a:solidFill>
                  <a:srgbClr val="00B0F0"/>
                </a:solidFill>
              </a:rPr>
              <a:t>distributie nationala</a:t>
            </a:r>
            <a:br>
              <a:rPr lang="x-none" sz="4000" dirty="0">
                <a:solidFill>
                  <a:srgbClr val="00B0F0"/>
                </a:solidFill>
              </a:rPr>
            </a:br>
            <a:r>
              <a:rPr lang="x-none" sz="2400" b="1" dirty="0">
                <a:solidFill>
                  <a:srgbClr val="00B0F0"/>
                </a:solidFill>
              </a:rPr>
              <a:t>valabil la 19 oct. 2020</a:t>
            </a:r>
            <a:endParaRPr lang="x-none" b="1" dirty="0">
              <a:solidFill>
                <a:srgbClr val="00B0F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C2F7A1F7-302D-0F40-B01D-BDA6B0F8617F}"/>
              </a:ext>
            </a:extLst>
          </p:cNvPr>
          <p:cNvGraphicFramePr>
            <a:graphicFrameLocks noGrp="1"/>
          </p:cNvGraphicFramePr>
          <p:nvPr/>
        </p:nvGraphicFramePr>
        <p:xfrm>
          <a:off x="256309" y="2240280"/>
          <a:ext cx="4635732" cy="146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8371">
                  <a:extLst>
                    <a:ext uri="{9D8B030D-6E8A-4147-A177-3AD203B41FA5}">
                      <a16:colId xmlns="" xmlns:a16="http://schemas.microsoft.com/office/drawing/2014/main" val="1143564848"/>
                    </a:ext>
                  </a:extLst>
                </a:gridCol>
                <a:gridCol w="1737361">
                  <a:extLst>
                    <a:ext uri="{9D8B030D-6E8A-4147-A177-3AD203B41FA5}">
                      <a16:colId xmlns="" xmlns:a16="http://schemas.microsoft.com/office/drawing/2014/main" val="577498846"/>
                    </a:ext>
                  </a:extLst>
                </a:gridCol>
              </a:tblGrid>
              <a:tr h="73231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General</a:t>
                      </a:r>
                    </a:p>
                    <a:p>
                      <a:pPr algn="ctr" fontAlgn="b"/>
                      <a:r>
                        <a:rPr lang="en-GB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Monitoare</a:t>
                      </a:r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ATI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2756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4774815"/>
                  </a:ext>
                </a:extLst>
              </a:tr>
              <a:tr h="73231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  <a:p>
                      <a:pPr algn="ctr" fontAlgn="b"/>
                      <a:r>
                        <a:rPr lang="en-GB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Monitoare</a:t>
                      </a:r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de transport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320499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0806D8-66A7-9D4B-917E-F7064510AE8F}"/>
              </a:ext>
            </a:extLst>
          </p:cNvPr>
          <p:cNvSpPr txBox="1"/>
          <p:nvPr/>
        </p:nvSpPr>
        <p:spPr>
          <a:xfrm>
            <a:off x="256309" y="1932503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B6161A7-AA92-9D49-BC7B-CA56714DD9C1}"/>
              </a:ext>
            </a:extLst>
          </p:cNvPr>
          <p:cNvGrpSpPr/>
          <p:nvPr/>
        </p:nvGrpSpPr>
        <p:grpSpPr>
          <a:xfrm>
            <a:off x="5242791" y="287244"/>
            <a:ext cx="6692900" cy="6032500"/>
            <a:chOff x="5242791" y="287244"/>
            <a:chExt cx="6692900" cy="6032500"/>
          </a:xfrm>
        </p:grpSpPr>
        <p:pic>
          <p:nvPicPr>
            <p:cNvPr id="13" name="Picture 12" descr="Map&#10;&#10;Description automatically generated">
              <a:extLst>
                <a:ext uri="{FF2B5EF4-FFF2-40B4-BE49-F238E27FC236}">
                  <a16:creationId xmlns="" xmlns:a16="http://schemas.microsoft.com/office/drawing/2014/main" id="{D57D9F76-49FF-A044-B1A4-512DE84F3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2791" y="287244"/>
              <a:ext cx="6692900" cy="60325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4C9DAF7E-5C36-DA4C-90D7-45E259104793}"/>
                </a:ext>
              </a:extLst>
            </p:cNvPr>
            <p:cNvCxnSpPr>
              <a:cxnSpLocks/>
            </p:cNvCxnSpPr>
            <p:nvPr/>
          </p:nvCxnSpPr>
          <p:spPr>
            <a:xfrm>
              <a:off x="9326680" y="4839684"/>
              <a:ext cx="289759" cy="737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505C8A4-D850-C947-85D3-2A0326CD87AE}"/>
                </a:ext>
              </a:extLst>
            </p:cNvPr>
            <p:cNvSpPr txBox="1"/>
            <p:nvPr/>
          </p:nvSpPr>
          <p:spPr>
            <a:xfrm>
              <a:off x="9471559" y="5640578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dirty="0"/>
                <a:t>B: 696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246F0E8-0F40-C74D-BE31-E093B7491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" y="5576967"/>
            <a:ext cx="1021443" cy="11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765629-C6D6-C544-B408-8ED99A00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x-none" b="1" dirty="0">
                <a:solidFill>
                  <a:srgbClr val="002060"/>
                </a:solidFill>
              </a:rPr>
              <a:t>Cresterea capacitatii de raspuns</a:t>
            </a:r>
            <a:r>
              <a:rPr lang="x-none" b="1" dirty="0"/>
              <a:t/>
            </a:r>
            <a:br>
              <a:rPr lang="x-none" b="1" dirty="0"/>
            </a:br>
            <a:r>
              <a:rPr lang="x-none" sz="3100" b="1" dirty="0">
                <a:solidFill>
                  <a:srgbClr val="002060"/>
                </a:solidFill>
              </a:rPr>
              <a:t>*Ventilatoare mecanice ATI functionale</a:t>
            </a:r>
            <a:r>
              <a:rPr lang="x-none" dirty="0"/>
              <a:t/>
            </a:r>
            <a:br>
              <a:rPr lang="x-none" dirty="0"/>
            </a:br>
            <a:r>
              <a:rPr lang="x-none" sz="2800" b="1" dirty="0">
                <a:solidFill>
                  <a:srgbClr val="00B0F0"/>
                </a:solidFill>
              </a:rPr>
              <a:t>Analiza raportata la baza de date SRATI (Aprilie/Octombrie 2020)</a:t>
            </a:r>
            <a:endParaRPr lang="x-none" b="1" dirty="0">
              <a:solidFill>
                <a:srgbClr val="00B0F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7E73C5C-04AA-0244-9D60-B7ED2188F724}"/>
              </a:ext>
            </a:extLst>
          </p:cNvPr>
          <p:cNvGrpSpPr/>
          <p:nvPr/>
        </p:nvGrpSpPr>
        <p:grpSpPr>
          <a:xfrm>
            <a:off x="838199" y="1497379"/>
            <a:ext cx="10515599" cy="4416533"/>
            <a:chOff x="838199" y="1497379"/>
            <a:chExt cx="10515599" cy="4416533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="" xmlns:a16="http://schemas.microsoft.com/office/drawing/2014/main" id="{EEA85A52-4D2A-E446-933F-EE441875ECCE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838199" y="1745673"/>
            <a:ext cx="10515599" cy="41682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DAF7A8C-B72F-BE41-B453-6C4858E737D8}"/>
                </a:ext>
              </a:extLst>
            </p:cNvPr>
            <p:cNvGrpSpPr/>
            <p:nvPr/>
          </p:nvGrpSpPr>
          <p:grpSpPr>
            <a:xfrm>
              <a:off x="2836916" y="1497379"/>
              <a:ext cx="6758940" cy="1220505"/>
              <a:chOff x="2979420" y="1537935"/>
              <a:chExt cx="6758940" cy="1220505"/>
            </a:xfrm>
          </p:grpSpPr>
          <p:sp>
            <p:nvSpPr>
              <p:cNvPr id="6" name="Left Bracket 5">
                <a:extLst>
                  <a:ext uri="{FF2B5EF4-FFF2-40B4-BE49-F238E27FC236}">
                    <a16:creationId xmlns="" xmlns:a16="http://schemas.microsoft.com/office/drawing/2014/main" id="{04B3B111-59B5-3648-A834-52A20E2A6E53}"/>
                  </a:ext>
                </a:extLst>
              </p:cNvPr>
              <p:cNvSpPr/>
              <p:nvPr/>
            </p:nvSpPr>
            <p:spPr>
              <a:xfrm rot="5400000">
                <a:off x="4625340" y="982980"/>
                <a:ext cx="129540" cy="3421380"/>
              </a:xfrm>
              <a:prstGeom prst="leftBracket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Left Bracket 6">
                <a:extLst>
                  <a:ext uri="{FF2B5EF4-FFF2-40B4-BE49-F238E27FC236}">
                    <a16:creationId xmlns="" xmlns:a16="http://schemas.microsoft.com/office/drawing/2014/main" id="{31F04765-8C4E-7040-B098-6D7D0B5EC4A4}"/>
                  </a:ext>
                </a:extLst>
              </p:cNvPr>
              <p:cNvSpPr/>
              <p:nvPr/>
            </p:nvSpPr>
            <p:spPr>
              <a:xfrm rot="5400000">
                <a:off x="6294120" y="-1403032"/>
                <a:ext cx="129540" cy="6758940"/>
              </a:xfrm>
              <a:prstGeom prst="leftBracket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Left Bracket 7">
                <a:extLst>
                  <a:ext uri="{FF2B5EF4-FFF2-40B4-BE49-F238E27FC236}">
                    <a16:creationId xmlns="" xmlns:a16="http://schemas.microsoft.com/office/drawing/2014/main" id="{A6944D23-3ED7-214D-AF00-E8DCA4AF41B5}"/>
                  </a:ext>
                </a:extLst>
              </p:cNvPr>
              <p:cNvSpPr/>
              <p:nvPr/>
            </p:nvSpPr>
            <p:spPr>
              <a:xfrm rot="5400000">
                <a:off x="7962900" y="632460"/>
                <a:ext cx="129540" cy="3421380"/>
              </a:xfrm>
              <a:prstGeom prst="leftBracket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A58F39B-A76C-2C4B-AF8F-AD0C73BE556E}"/>
                  </a:ext>
                </a:extLst>
              </p:cNvPr>
              <p:cNvSpPr txBox="1"/>
              <p:nvPr/>
            </p:nvSpPr>
            <p:spPr>
              <a:xfrm>
                <a:off x="3072413" y="2244650"/>
                <a:ext cx="30149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>
                    <a:solidFill>
                      <a:srgbClr val="FF0000"/>
                    </a:solidFill>
                  </a:rPr>
                  <a:t>+ 73% (Aprilie-Octombrie)***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D4B76F47-8F68-8B41-9740-9CC833B25447}"/>
                  </a:ext>
                </a:extLst>
              </p:cNvPr>
              <p:cNvSpPr txBox="1"/>
              <p:nvPr/>
            </p:nvSpPr>
            <p:spPr>
              <a:xfrm>
                <a:off x="6614226" y="1920002"/>
                <a:ext cx="2496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>
                    <a:solidFill>
                      <a:srgbClr val="FF0000"/>
                    </a:solidFill>
                  </a:rPr>
                  <a:t>+ 15% (din MS-UMPBM</a:t>
                </a:r>
                <a:r>
                  <a:rPr lang="x-none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A3EA634F-855E-6D43-BC4A-D409B223A568}"/>
                  </a:ext>
                </a:extLst>
              </p:cNvPr>
              <p:cNvSpPr txBox="1"/>
              <p:nvPr/>
            </p:nvSpPr>
            <p:spPr>
              <a:xfrm>
                <a:off x="4103943" y="1537935"/>
                <a:ext cx="4339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>
                    <a:solidFill>
                      <a:srgbClr val="FF0000"/>
                    </a:solidFill>
                  </a:rPr>
                  <a:t>+ 99% (TOTAL GENERAL, Aprilie-Decembrie)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D5C2FA4-845A-6740-B70B-6E3F2705E948}"/>
                </a:ext>
              </a:extLst>
            </p:cNvPr>
            <p:cNvSpPr txBox="1"/>
            <p:nvPr/>
          </p:nvSpPr>
          <p:spPr>
            <a:xfrm>
              <a:off x="3292502" y="380592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*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CE120B1-01CB-4C47-A686-F49A21ED3241}"/>
                </a:ext>
              </a:extLst>
            </p:cNvPr>
            <p:cNvSpPr txBox="1"/>
            <p:nvPr/>
          </p:nvSpPr>
          <p:spPr>
            <a:xfrm>
              <a:off x="6544361" y="280594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**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29B02F-1D3A-2543-BC8B-B1E57A2A3716}"/>
              </a:ext>
            </a:extLst>
          </p:cNvPr>
          <p:cNvSpPr txBox="1"/>
          <p:nvPr/>
        </p:nvSpPr>
        <p:spPr>
          <a:xfrm>
            <a:off x="838199" y="6104570"/>
            <a:ext cx="1088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dirty="0"/>
              <a:t>* Analiza SRATI (aprilie 2020) </a:t>
            </a:r>
            <a:r>
              <a:rPr lang="en-GB" sz="1200" dirty="0"/>
              <a:t>a </a:t>
            </a:r>
            <a:r>
              <a:rPr lang="en-GB" sz="1200" dirty="0" err="1"/>
              <a:t>inclus</a:t>
            </a:r>
            <a:r>
              <a:rPr lang="en-GB" sz="1200" dirty="0"/>
              <a:t> </a:t>
            </a:r>
            <a:r>
              <a:rPr lang="en-GB" sz="1200" dirty="0" err="1"/>
              <a:t>doar</a:t>
            </a:r>
            <a:r>
              <a:rPr lang="en-GB" sz="1200" dirty="0"/>
              <a:t> </a:t>
            </a:r>
            <a:r>
              <a:rPr lang="en-GB" sz="1200" dirty="0" err="1"/>
              <a:t>secțiile</a:t>
            </a:r>
            <a:r>
              <a:rPr lang="en-GB" sz="1200" dirty="0"/>
              <a:t> ATI din </a:t>
            </a:r>
            <a:r>
              <a:rPr lang="en-GB" sz="1200" dirty="0" err="1"/>
              <a:t>spitale</a:t>
            </a:r>
            <a:r>
              <a:rPr lang="en-GB" sz="1200" dirty="0"/>
              <a:t> </a:t>
            </a:r>
            <a:r>
              <a:rPr lang="en-GB" sz="1200" dirty="0" err="1"/>
              <a:t>mari</a:t>
            </a:r>
            <a:endParaRPr lang="en-GB" sz="1200" dirty="0"/>
          </a:p>
          <a:p>
            <a:r>
              <a:rPr lang="x-none" sz="1200" dirty="0"/>
              <a:t>** Analiza SRATI (octombrie 2020) </a:t>
            </a:r>
            <a:r>
              <a:rPr lang="en-GB" sz="1200" dirty="0"/>
              <a:t>a </a:t>
            </a:r>
            <a:r>
              <a:rPr lang="en-GB" sz="1200" dirty="0" err="1"/>
              <a:t>inclus</a:t>
            </a:r>
            <a:r>
              <a:rPr lang="en-GB" sz="1200" dirty="0"/>
              <a:t> </a:t>
            </a:r>
            <a:r>
              <a:rPr lang="en-GB" sz="1200" dirty="0" err="1"/>
              <a:t>toate</a:t>
            </a:r>
            <a:r>
              <a:rPr lang="en-GB" sz="1200" dirty="0"/>
              <a:t> </a:t>
            </a:r>
            <a:r>
              <a:rPr lang="en-GB" sz="1200" dirty="0" err="1"/>
              <a:t>spitalele</a:t>
            </a:r>
            <a:r>
              <a:rPr lang="en-GB" sz="1200" dirty="0"/>
              <a:t> cu </a:t>
            </a:r>
            <a:r>
              <a:rPr lang="en-GB" sz="1200" dirty="0" err="1"/>
              <a:t>secții</a:t>
            </a:r>
            <a:r>
              <a:rPr lang="en-GB" sz="1200" dirty="0"/>
              <a:t> ATI</a:t>
            </a:r>
            <a:r>
              <a:rPr lang="x-none" sz="1200" dirty="0"/>
              <a:t/>
            </a:r>
            <a:br>
              <a:rPr lang="x-none" sz="1200" dirty="0"/>
            </a:br>
            <a:r>
              <a:rPr lang="x-none" sz="1200" dirty="0">
                <a:solidFill>
                  <a:srgbClr val="FF0000"/>
                </a:solidFill>
              </a:rPr>
              <a:t>***</a:t>
            </a:r>
            <a:r>
              <a:rPr lang="x-none" sz="1200" dirty="0"/>
              <a:t> Analiza SRATI (octombrie 2020) include 197 de ventilatoare reconditionate de DGSU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680791-3A31-444D-B0BD-14E33E050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985" y="60960"/>
            <a:ext cx="754476" cy="8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5F12B9-D08F-D140-9E33-97B70918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34" y="20922"/>
            <a:ext cx="10515600" cy="1325563"/>
          </a:xfrm>
        </p:spPr>
        <p:txBody>
          <a:bodyPr/>
          <a:lstStyle/>
          <a:p>
            <a:r>
              <a:rPr lang="x-none" b="1" dirty="0">
                <a:solidFill>
                  <a:srgbClr val="002060"/>
                </a:solidFill>
              </a:rPr>
              <a:t>Evaluare nationala</a:t>
            </a:r>
            <a:r>
              <a:rPr lang="x-none" dirty="0"/>
              <a:t/>
            </a:r>
            <a:br>
              <a:rPr lang="x-none" dirty="0"/>
            </a:br>
            <a:r>
              <a:rPr lang="x-none" sz="3200" b="1" dirty="0">
                <a:solidFill>
                  <a:srgbClr val="00B0F0"/>
                </a:solidFill>
              </a:rPr>
              <a:t>Dispozitive de epurare extra-corporeala</a:t>
            </a:r>
            <a:endParaRPr lang="x-none" b="1" dirty="0">
              <a:solidFill>
                <a:srgbClr val="00B0F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F894440B-A480-2B49-918A-DDF17CD71BF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53232" y="6342193"/>
          <a:ext cx="4965700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="" xmlns:a16="http://schemas.microsoft.com/office/drawing/2014/main" val="2566892644"/>
                    </a:ext>
                  </a:extLst>
                </a:gridCol>
                <a:gridCol w="1651000">
                  <a:extLst>
                    <a:ext uri="{9D8B030D-6E8A-4147-A177-3AD203B41FA5}">
                      <a16:colId xmlns="" xmlns:a16="http://schemas.microsoft.com/office/drawing/2014/main" val="21916346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GENERAL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07582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8E4E20C5-0A5E-F54A-B8F7-41D77355AB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3068" y="6342194"/>
          <a:ext cx="4711451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9503">
                  <a:extLst>
                    <a:ext uri="{9D8B030D-6E8A-4147-A177-3AD203B41FA5}">
                      <a16:colId xmlns="" xmlns:a16="http://schemas.microsoft.com/office/drawing/2014/main" val="4177371970"/>
                    </a:ext>
                  </a:extLst>
                </a:gridCol>
                <a:gridCol w="2671948">
                  <a:extLst>
                    <a:ext uri="{9D8B030D-6E8A-4147-A177-3AD203B41FA5}">
                      <a16:colId xmlns="" xmlns:a16="http://schemas.microsoft.com/office/drawing/2014/main" val="140398082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 GENERAL</a:t>
                      </a:r>
                      <a:endParaRPr lang="en-GB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163</a:t>
                      </a:r>
                      <a:endParaRPr lang="x-non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886625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12C3D6-072A-A949-BBC6-4FB7B1A65735}"/>
              </a:ext>
            </a:extLst>
          </p:cNvPr>
          <p:cNvSpPr txBox="1"/>
          <p:nvPr/>
        </p:nvSpPr>
        <p:spPr>
          <a:xfrm>
            <a:off x="291934" y="1116876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F2DC74D-F607-5D4F-B81C-1166EEC6C2D2}"/>
              </a:ext>
            </a:extLst>
          </p:cNvPr>
          <p:cNvGrpSpPr/>
          <p:nvPr/>
        </p:nvGrpSpPr>
        <p:grpSpPr>
          <a:xfrm>
            <a:off x="419718" y="1739925"/>
            <a:ext cx="5018149" cy="4130660"/>
            <a:chOff x="419718" y="1739925"/>
            <a:chExt cx="5018149" cy="4130660"/>
          </a:xfrm>
        </p:grpSpPr>
        <p:pic>
          <p:nvPicPr>
            <p:cNvPr id="20" name="Picture 19" descr="Map&#10;&#10;Description automatically generated">
              <a:extLst>
                <a:ext uri="{FF2B5EF4-FFF2-40B4-BE49-F238E27FC236}">
                  <a16:creationId xmlns="" xmlns:a16="http://schemas.microsoft.com/office/drawing/2014/main" id="{BC34308F-D144-8943-ABAD-0886579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718" y="1739925"/>
              <a:ext cx="5018149" cy="41306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947D472-7D52-144A-95CF-CA37BE2B9C0D}"/>
                </a:ext>
              </a:extLst>
            </p:cNvPr>
            <p:cNvSpPr txBox="1"/>
            <p:nvPr/>
          </p:nvSpPr>
          <p:spPr>
            <a:xfrm>
              <a:off x="3757557" y="534211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200" dirty="0"/>
                <a:t>39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="" xmlns:a16="http://schemas.microsoft.com/office/drawing/2014/main" id="{88852C91-914F-E946-99BD-41C1736C89D1}"/>
                </a:ext>
              </a:extLst>
            </p:cNvPr>
            <p:cNvCxnSpPr/>
            <p:nvPr/>
          </p:nvCxnSpPr>
          <p:spPr>
            <a:xfrm>
              <a:off x="3503221" y="4857008"/>
              <a:ext cx="332509" cy="510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F2A70E5-DD61-EA4E-9EE5-AE4DF545FFAE}"/>
              </a:ext>
            </a:extLst>
          </p:cNvPr>
          <p:cNvGrpSpPr/>
          <p:nvPr/>
        </p:nvGrpSpPr>
        <p:grpSpPr>
          <a:xfrm>
            <a:off x="5965042" y="1645351"/>
            <a:ext cx="5382847" cy="4162583"/>
            <a:chOff x="5965042" y="1645351"/>
            <a:chExt cx="5382847" cy="4162583"/>
          </a:xfrm>
        </p:grpSpPr>
        <p:pic>
          <p:nvPicPr>
            <p:cNvPr id="18" name="Picture 17" descr="A picture containing map&#10;&#10;Description automatically generated">
              <a:extLst>
                <a:ext uri="{FF2B5EF4-FFF2-40B4-BE49-F238E27FC236}">
                  <a16:creationId xmlns="" xmlns:a16="http://schemas.microsoft.com/office/drawing/2014/main" id="{6BFE0120-8B10-BA44-B72D-EBB050E59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5042" y="1645351"/>
              <a:ext cx="5382847" cy="416258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32F7898A-5A01-5343-9A2A-CD8254EABD2C}"/>
                </a:ext>
              </a:extLst>
            </p:cNvPr>
            <p:cNvSpPr txBox="1"/>
            <p:nvPr/>
          </p:nvSpPr>
          <p:spPr>
            <a:xfrm>
              <a:off x="9526987" y="50407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200" dirty="0"/>
                <a:t>5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="" xmlns:a16="http://schemas.microsoft.com/office/drawing/2014/main" id="{1072AB5C-9831-6741-BABF-BCE5437E5441}"/>
                </a:ext>
              </a:extLst>
            </p:cNvPr>
            <p:cNvCxnSpPr>
              <a:cxnSpLocks/>
            </p:cNvCxnSpPr>
            <p:nvPr/>
          </p:nvCxnSpPr>
          <p:spPr>
            <a:xfrm>
              <a:off x="9345881" y="4793300"/>
              <a:ext cx="181106" cy="247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1947A99-2921-EA44-9F63-55F62A03C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873" y="60960"/>
            <a:ext cx="745588" cy="8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82769D-9C1E-4545-A998-0D9A1D5B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34" y="5434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x-none" b="1" dirty="0">
                <a:solidFill>
                  <a:srgbClr val="002060"/>
                </a:solidFill>
              </a:rPr>
              <a:t>Evaluare nationala</a:t>
            </a:r>
            <a:r>
              <a:rPr lang="x-none" dirty="0"/>
              <a:t/>
            </a:r>
            <a:br>
              <a:rPr lang="x-none" dirty="0"/>
            </a:br>
            <a:r>
              <a:rPr lang="x-none" sz="3200" b="1" dirty="0">
                <a:solidFill>
                  <a:srgbClr val="00B0F0"/>
                </a:solidFill>
              </a:rPr>
              <a:t>Dispozitive mobile pentru investigatii imagistice - </a:t>
            </a:r>
            <a:r>
              <a:rPr lang="x-none" sz="3200" b="1" dirty="0">
                <a:latin typeface="+mn-lt"/>
              </a:rPr>
              <a:t>ECOGRAFE</a:t>
            </a:r>
            <a:r>
              <a:rPr lang="x-none" sz="3200" b="1" dirty="0">
                <a:solidFill>
                  <a:srgbClr val="00B0F0"/>
                </a:solidFill>
              </a:rPr>
              <a:t/>
            </a:r>
            <a:br>
              <a:rPr lang="x-none" sz="3200" b="1" dirty="0">
                <a:solidFill>
                  <a:srgbClr val="00B0F0"/>
                </a:solidFill>
              </a:rPr>
            </a:br>
            <a:r>
              <a:rPr lang="x-none" sz="3200" b="1" dirty="0">
                <a:solidFill>
                  <a:srgbClr val="FF0000"/>
                </a:solidFill>
              </a:rPr>
              <a:t>TOTAL GENERAL: 213</a:t>
            </a:r>
            <a:endParaRPr lang="x-none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FE9680B0-33CD-3549-BCD4-BA55DBCCABF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1934" y="2256312"/>
          <a:ext cx="11442866" cy="419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817E90-E0AF-BD4E-A851-FA59BC9BDA21}"/>
              </a:ext>
            </a:extLst>
          </p:cNvPr>
          <p:cNvSpPr txBox="1"/>
          <p:nvPr/>
        </p:nvSpPr>
        <p:spPr>
          <a:xfrm>
            <a:off x="291934" y="1869000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C4D590-613A-6F46-BEC8-47B0CA4D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369" y="131719"/>
            <a:ext cx="739697" cy="8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8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82769D-9C1E-4545-A998-0D9A1D5B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8" y="3296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x-none" b="1" dirty="0">
                <a:solidFill>
                  <a:srgbClr val="002060"/>
                </a:solidFill>
              </a:rPr>
              <a:t>Evaluare nationala</a:t>
            </a:r>
            <a:r>
              <a:rPr lang="x-none" dirty="0"/>
              <a:t/>
            </a:r>
            <a:br>
              <a:rPr lang="x-none" dirty="0"/>
            </a:br>
            <a:r>
              <a:rPr lang="x-none" sz="3200" b="1" dirty="0">
                <a:solidFill>
                  <a:srgbClr val="00B0F0"/>
                </a:solidFill>
              </a:rPr>
              <a:t>Dispozitive mobile pentru investigatii imagistice </a:t>
            </a:r>
            <a:br>
              <a:rPr lang="x-none" sz="3200" b="1" dirty="0">
                <a:solidFill>
                  <a:srgbClr val="00B0F0"/>
                </a:solidFill>
              </a:rPr>
            </a:br>
            <a:r>
              <a:rPr lang="x-none" sz="3200" b="1" dirty="0">
                <a:solidFill>
                  <a:srgbClr val="002060"/>
                </a:solidFill>
                <a:latin typeface="+mn-lt"/>
              </a:rPr>
              <a:t>RX MOBIL</a:t>
            </a:r>
            <a:r>
              <a:rPr lang="x-none" sz="3200" b="1" dirty="0">
                <a:solidFill>
                  <a:srgbClr val="00B0F0"/>
                </a:solidFill>
              </a:rPr>
              <a:t/>
            </a:r>
            <a:br>
              <a:rPr lang="x-none" sz="3200" b="1" dirty="0">
                <a:solidFill>
                  <a:srgbClr val="00B0F0"/>
                </a:solidFill>
              </a:rPr>
            </a:br>
            <a:r>
              <a:rPr lang="x-none" sz="3200" b="1" dirty="0">
                <a:solidFill>
                  <a:srgbClr val="FF0000"/>
                </a:solidFill>
              </a:rPr>
              <a:t>TOTAL GENERAL: 84</a:t>
            </a:r>
            <a:endParaRPr lang="x-none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159A9345-28BD-CD41-BFA9-199A571996B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9430" y="2072640"/>
          <a:ext cx="11707289" cy="454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650BC1-9C86-664F-BDFC-90651E640522}"/>
              </a:ext>
            </a:extLst>
          </p:cNvPr>
          <p:cNvSpPr txBox="1"/>
          <p:nvPr/>
        </p:nvSpPr>
        <p:spPr>
          <a:xfrm>
            <a:off x="256308" y="1764863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AD17FFDE-893E-914A-89D1-4025FA1848B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470570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07DBA0-C235-114E-9D60-3EB4A4A71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2431" y="60960"/>
            <a:ext cx="731030" cy="8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EF4FF012-5367-7646-A42C-7E101D01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83" y="1790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x-none" b="1" dirty="0">
                <a:solidFill>
                  <a:srgbClr val="002060"/>
                </a:solidFill>
              </a:rPr>
              <a:t>Evaluare nationala</a:t>
            </a:r>
            <a:r>
              <a:rPr lang="x-none" dirty="0"/>
              <a:t/>
            </a:r>
            <a:br>
              <a:rPr lang="x-none" dirty="0"/>
            </a:br>
            <a:r>
              <a:rPr lang="x-none" sz="3200" b="1" dirty="0">
                <a:solidFill>
                  <a:srgbClr val="00B0F0"/>
                </a:solidFill>
              </a:rPr>
              <a:t>Sali de operatie functionale (includ aparat de anestezie)</a:t>
            </a:r>
            <a:br>
              <a:rPr lang="x-none" sz="3200" b="1" dirty="0">
                <a:solidFill>
                  <a:srgbClr val="00B0F0"/>
                </a:solidFill>
              </a:rPr>
            </a:br>
            <a:r>
              <a:rPr lang="x-none" sz="3200" b="1" dirty="0">
                <a:solidFill>
                  <a:srgbClr val="FF0000"/>
                </a:solidFill>
              </a:rPr>
              <a:t>TOTAL GENERAL: 1062</a:t>
            </a:r>
            <a:endParaRPr lang="x-none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763A9F9E-7926-DA43-839F-79E1BF7E0D9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2560" y="2018805"/>
          <a:ext cx="11526520" cy="466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B7A93A-06C0-C643-BF10-1ABA5609741E}"/>
              </a:ext>
            </a:extLst>
          </p:cNvPr>
          <p:cNvSpPr txBox="1"/>
          <p:nvPr/>
        </p:nvSpPr>
        <p:spPr>
          <a:xfrm>
            <a:off x="268183" y="1453941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F1D461-488E-6448-AA85-09779068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092" y="179070"/>
            <a:ext cx="751725" cy="8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C506B0-32FF-DD4C-B6D4-7974EA70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59" y="155374"/>
            <a:ext cx="10515600" cy="1325563"/>
          </a:xfrm>
        </p:spPr>
        <p:txBody>
          <a:bodyPr>
            <a:normAutofit/>
          </a:bodyPr>
          <a:lstStyle/>
          <a:p>
            <a:r>
              <a:rPr lang="x-none" b="1" dirty="0">
                <a:solidFill>
                  <a:srgbClr val="002060"/>
                </a:solidFill>
              </a:rPr>
              <a:t>Evaluare nationala</a:t>
            </a:r>
            <a:r>
              <a:rPr lang="x-none" dirty="0"/>
              <a:t/>
            </a:r>
            <a:br>
              <a:rPr lang="x-none" dirty="0"/>
            </a:br>
            <a:r>
              <a:rPr lang="x-none" b="1" dirty="0">
                <a:solidFill>
                  <a:srgbClr val="00B0F0"/>
                </a:solidFill>
              </a:rPr>
              <a:t>Personal ATI 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3EF172-B767-F745-B4BA-19AD06FD9BB2}"/>
              </a:ext>
            </a:extLst>
          </p:cNvPr>
          <p:cNvSpPr txBox="1"/>
          <p:nvPr/>
        </p:nvSpPr>
        <p:spPr>
          <a:xfrm>
            <a:off x="232559" y="1379086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AFD524-9488-4043-A336-C1969FC8DB4B}"/>
              </a:ext>
            </a:extLst>
          </p:cNvPr>
          <p:cNvGrpSpPr/>
          <p:nvPr/>
        </p:nvGrpSpPr>
        <p:grpSpPr>
          <a:xfrm>
            <a:off x="53639" y="1749626"/>
            <a:ext cx="5880100" cy="4953000"/>
            <a:chOff x="53639" y="1749626"/>
            <a:chExt cx="5880100" cy="4953000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="" xmlns:a16="http://schemas.microsoft.com/office/drawing/2014/main" id="{2D64AA6D-FA56-2744-ADFB-FB32324FF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39" y="1749626"/>
              <a:ext cx="5880100" cy="495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F9260E9-C3EF-EC41-823E-4BC512FA7785}"/>
                </a:ext>
              </a:extLst>
            </p:cNvPr>
            <p:cNvSpPr txBox="1"/>
            <p:nvPr/>
          </p:nvSpPr>
          <p:spPr>
            <a:xfrm>
              <a:off x="3840480" y="5669280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dirty="0"/>
                <a:t>B:203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="" xmlns:a16="http://schemas.microsoft.com/office/drawing/2014/main" id="{3B756BAB-C812-FF41-88B2-47CDBD52CD7E}"/>
                </a:ext>
              </a:extLst>
            </p:cNvPr>
            <p:cNvCxnSpPr>
              <a:stCxn id="13" idx="0"/>
            </p:cNvCxnSpPr>
            <p:nvPr/>
          </p:nvCxnSpPr>
          <p:spPr>
            <a:xfrm flipH="1" flipV="1">
              <a:off x="3663948" y="5334000"/>
              <a:ext cx="478859" cy="335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2547BC4-BE27-984F-9950-A6CF04525438}"/>
              </a:ext>
            </a:extLst>
          </p:cNvPr>
          <p:cNvGrpSpPr/>
          <p:nvPr/>
        </p:nvGrpSpPr>
        <p:grpSpPr>
          <a:xfrm>
            <a:off x="6139031" y="2489200"/>
            <a:ext cx="5727700" cy="4368800"/>
            <a:chOff x="6139031" y="2489200"/>
            <a:chExt cx="5727700" cy="4368800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="" xmlns:a16="http://schemas.microsoft.com/office/drawing/2014/main" id="{CB61C521-8E9D-3C41-A23B-2C194B0D2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9031" y="2489200"/>
              <a:ext cx="5727700" cy="4368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834BBBC-1C77-A440-A53E-BE80680E9F7C}"/>
                </a:ext>
              </a:extLst>
            </p:cNvPr>
            <p:cNvSpPr txBox="1"/>
            <p:nvPr/>
          </p:nvSpPr>
          <p:spPr>
            <a:xfrm>
              <a:off x="9846445" y="5990808"/>
              <a:ext cx="6960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dirty="0"/>
                <a:t>B:1003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="" xmlns:a16="http://schemas.microsoft.com/office/drawing/2014/main" id="{03EE2C19-83BE-FD48-AA03-5B2EA79258ED}"/>
                </a:ext>
              </a:extLst>
            </p:cNvPr>
            <p:cNvCxnSpPr>
              <a:stCxn id="16" idx="0"/>
            </p:cNvCxnSpPr>
            <p:nvPr/>
          </p:nvCxnSpPr>
          <p:spPr>
            <a:xfrm flipH="1" flipV="1">
              <a:off x="9669914" y="5655528"/>
              <a:ext cx="524543" cy="335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Table 19">
            <a:extLst>
              <a:ext uri="{FF2B5EF4-FFF2-40B4-BE49-F238E27FC236}">
                <a16:creationId xmlns="" xmlns:a16="http://schemas.microsoft.com/office/drawing/2014/main" id="{5CBEB6DB-497D-544A-BFE3-68A7FEC490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31741" y="341419"/>
          <a:ext cx="5727700" cy="1703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4615">
                  <a:extLst>
                    <a:ext uri="{9D8B030D-6E8A-4147-A177-3AD203B41FA5}">
                      <a16:colId xmlns="" xmlns:a16="http://schemas.microsoft.com/office/drawing/2014/main" val="970414287"/>
                    </a:ext>
                  </a:extLst>
                </a:gridCol>
                <a:gridCol w="1433085">
                  <a:extLst>
                    <a:ext uri="{9D8B030D-6E8A-4147-A177-3AD203B41FA5}">
                      <a16:colId xmlns="" xmlns:a16="http://schemas.microsoft.com/office/drawing/2014/main" val="345214243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Nr. Medici ATI (</a:t>
                      </a:r>
                      <a:r>
                        <a:rPr lang="en-GB" sz="1800" u="none" strike="noStrike" dirty="0" err="1">
                          <a:effectLst/>
                        </a:rPr>
                        <a:t>primari</a:t>
                      </a:r>
                      <a:r>
                        <a:rPr lang="en-GB" sz="1800" u="none" strike="noStrike" dirty="0">
                          <a:effectLst/>
                        </a:rPr>
                        <a:t>/</a:t>
                      </a:r>
                      <a:r>
                        <a:rPr lang="en-GB" sz="1800" u="none" strike="noStrike" dirty="0" err="1">
                          <a:effectLst/>
                        </a:rPr>
                        <a:t>specialisti</a:t>
                      </a:r>
                      <a:r>
                        <a:rPr lang="en-GB" sz="1800" u="none" strike="noStrike" dirty="0">
                          <a:effectLst/>
                        </a:rPr>
                        <a:t>), din care: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800" u="none" strike="noStrike" dirty="0">
                          <a:effectLst/>
                        </a:rPr>
                        <a:t>1159</a:t>
                      </a:r>
                      <a:endParaRPr lang="x-non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5620545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                 </a:t>
                      </a:r>
                      <a:r>
                        <a:rPr lang="en-GB" sz="1800" i="1" u="none" strike="noStrike" dirty="0">
                          <a:effectLst/>
                        </a:rPr>
                        <a:t>* Nr. Medici ATI </a:t>
                      </a:r>
                      <a:r>
                        <a:rPr lang="en-GB" sz="1800" i="1" u="none" strike="noStrike" dirty="0" err="1">
                          <a:effectLst/>
                        </a:rPr>
                        <a:t>Universitari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800" u="none" strike="noStrike" dirty="0">
                          <a:effectLst/>
                        </a:rPr>
                        <a:t>65</a:t>
                      </a:r>
                      <a:endParaRPr lang="x-non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283371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 Medici ATI </a:t>
                      </a:r>
                      <a:r>
                        <a:rPr lang="en-GB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Rezidenti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(an I-V)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258071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Nr. Asistente ATI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800" u="none" strike="noStrike">
                          <a:effectLst/>
                        </a:rPr>
                        <a:t>4989</a:t>
                      </a:r>
                      <a:endParaRPr lang="x-non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7436251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Nr. Infirmiere ATI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800" u="none" strike="noStrike" dirty="0">
                          <a:effectLst/>
                        </a:rPr>
                        <a:t>1849</a:t>
                      </a:r>
                      <a:endParaRPr lang="x-non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418300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Nr. Ingrijitoare curatenie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-none" sz="1800" u="none" strike="noStrike" dirty="0">
                          <a:effectLst/>
                        </a:rPr>
                        <a:t>259</a:t>
                      </a:r>
                      <a:endParaRPr lang="x-non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238138005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8CF66CF-A6D8-EA4B-BD93-D31BF55C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262" y="2489200"/>
            <a:ext cx="752179" cy="8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FEC89FA-4044-1442-A5B0-B62DE167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92" y="1"/>
            <a:ext cx="10515600" cy="16040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x-none" b="1" dirty="0" smtClean="0">
                <a:solidFill>
                  <a:srgbClr val="002060"/>
                </a:solidFill>
              </a:rPr>
              <a:t>Evaluare </a:t>
            </a:r>
            <a:r>
              <a:rPr lang="x-none" b="1" dirty="0">
                <a:solidFill>
                  <a:srgbClr val="002060"/>
                </a:solidFill>
              </a:rPr>
              <a:t>nationala </a:t>
            </a:r>
            <a:r>
              <a:rPr lang="x-none" b="1" dirty="0" smtClean="0">
                <a:solidFill>
                  <a:srgbClr val="002060"/>
                </a:solidFill>
              </a:rPr>
              <a:t>in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x-none" b="1" dirty="0" smtClean="0">
                <a:solidFill>
                  <a:srgbClr val="002060"/>
                </a:solidFill>
              </a:rPr>
              <a:t>dinamica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2200" b="1" i="1" dirty="0" smtClean="0">
                <a:solidFill>
                  <a:srgbClr val="002060"/>
                </a:solidFill>
                <a:latin typeface="+mn-lt"/>
              </a:rPr>
              <a:t>Nr. </a:t>
            </a:r>
            <a:r>
              <a:rPr lang="en-US" sz="2200" b="1" i="1" dirty="0" err="1" smtClean="0">
                <a:solidFill>
                  <a:srgbClr val="002060"/>
                </a:solidFill>
                <a:latin typeface="+mn-lt"/>
              </a:rPr>
              <a:t>Posturi</a:t>
            </a:r>
            <a:r>
              <a:rPr lang="en-US" sz="2200" b="1" i="1" dirty="0" smtClean="0">
                <a:solidFill>
                  <a:srgbClr val="002060"/>
                </a:solidFill>
                <a:latin typeface="+mn-lt"/>
              </a:rPr>
              <a:t> ATI de </a:t>
            </a:r>
            <a:r>
              <a:rPr lang="en-US" sz="2200" b="1" i="1" dirty="0" err="1" smtClean="0">
                <a:solidFill>
                  <a:srgbClr val="002060"/>
                </a:solidFill>
                <a:latin typeface="+mn-lt"/>
              </a:rPr>
              <a:t>lucru</a:t>
            </a:r>
            <a:r>
              <a:rPr lang="en-US" sz="2200" b="1" i="1" dirty="0" smtClean="0">
                <a:solidFill>
                  <a:srgbClr val="002060"/>
                </a:solidFill>
                <a:latin typeface="+mn-lt"/>
              </a:rPr>
              <a:t> = Nr. </a:t>
            </a:r>
            <a:r>
              <a:rPr lang="en-US" sz="2200" b="1" i="1" dirty="0" err="1" smtClean="0">
                <a:solidFill>
                  <a:srgbClr val="002060"/>
                </a:solidFill>
                <a:latin typeface="+mn-lt"/>
              </a:rPr>
              <a:t>săli</a:t>
            </a:r>
            <a:r>
              <a:rPr lang="en-US" sz="2200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002060"/>
                </a:solidFill>
                <a:latin typeface="+mn-lt"/>
              </a:rPr>
              <a:t>operație</a:t>
            </a:r>
            <a:r>
              <a:rPr lang="en-US" sz="2200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200" b="1" i="1" dirty="0">
                <a:solidFill>
                  <a:srgbClr val="002060"/>
                </a:solidFill>
                <a:latin typeface="+mn-lt"/>
              </a:rPr>
              <a:t>+ </a:t>
            </a:r>
            <a:r>
              <a:rPr lang="en-US" sz="2200" b="1" i="1" dirty="0" smtClean="0">
                <a:solidFill>
                  <a:srgbClr val="002060"/>
                </a:solidFill>
                <a:latin typeface="+mn-lt"/>
              </a:rPr>
              <a:t>Nr </a:t>
            </a:r>
            <a:r>
              <a:rPr lang="en-US" sz="2200" b="1" i="1" dirty="0" err="1">
                <a:solidFill>
                  <a:srgbClr val="002060"/>
                </a:solidFill>
                <a:latin typeface="+mn-lt"/>
              </a:rPr>
              <a:t>paturi</a:t>
            </a:r>
            <a:r>
              <a:rPr lang="en-US" sz="22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200" b="1" i="1" dirty="0" smtClean="0">
                <a:solidFill>
                  <a:srgbClr val="002060"/>
                </a:solidFill>
                <a:latin typeface="+mn-lt"/>
              </a:rPr>
              <a:t>ATI</a:t>
            </a:r>
            <a:r>
              <a:rPr lang="x-none" i="1" dirty="0">
                <a:solidFill>
                  <a:srgbClr val="002060"/>
                </a:solidFill>
                <a:latin typeface="+mn-lt"/>
              </a:rPr>
              <a:t/>
            </a:r>
            <a:br>
              <a:rPr lang="x-none" i="1" dirty="0">
                <a:solidFill>
                  <a:srgbClr val="002060"/>
                </a:solidFill>
                <a:latin typeface="+mn-lt"/>
              </a:rPr>
            </a:br>
            <a:r>
              <a:rPr lang="en-US" sz="1100" i="1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en-US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i="1" dirty="0" smtClean="0">
                <a:solidFill>
                  <a:srgbClr val="002060"/>
                </a:solidFill>
                <a:latin typeface="+mn-lt"/>
              </a:rPr>
            </a:br>
            <a:r>
              <a:rPr lang="x-none" sz="3100" b="1" dirty="0" smtClean="0">
                <a:solidFill>
                  <a:srgbClr val="00B0F0"/>
                </a:solidFill>
                <a:latin typeface="+mn-lt"/>
              </a:rPr>
              <a:t>Raport </a:t>
            </a:r>
            <a:r>
              <a:rPr lang="x-none" sz="3100" b="1" dirty="0">
                <a:solidFill>
                  <a:srgbClr val="00B0F0"/>
                </a:solidFill>
                <a:latin typeface="+mn-lt"/>
              </a:rPr>
              <a:t>Nr. </a:t>
            </a:r>
            <a:r>
              <a:rPr lang="en-GB" sz="3100" b="1" dirty="0">
                <a:solidFill>
                  <a:srgbClr val="00B0F0"/>
                </a:solidFill>
                <a:latin typeface="+mn-lt"/>
              </a:rPr>
              <a:t>P</a:t>
            </a:r>
            <a:r>
              <a:rPr lang="x-none" sz="3100" b="1" dirty="0">
                <a:solidFill>
                  <a:srgbClr val="00B0F0"/>
                </a:solidFill>
                <a:latin typeface="+mn-lt"/>
              </a:rPr>
              <a:t>osturi ATI de </a:t>
            </a:r>
            <a:r>
              <a:rPr lang="x-none" sz="3100" b="1" dirty="0" smtClean="0">
                <a:solidFill>
                  <a:srgbClr val="00B0F0"/>
                </a:solidFill>
                <a:latin typeface="+mn-lt"/>
              </a:rPr>
              <a:t>lucru</a:t>
            </a:r>
            <a:r>
              <a:rPr lang="en-US" sz="3100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x-none" sz="3100" b="1" dirty="0" smtClean="0">
                <a:solidFill>
                  <a:srgbClr val="00B0F0"/>
                </a:solidFill>
                <a:latin typeface="+mn-lt"/>
              </a:rPr>
              <a:t>/</a:t>
            </a:r>
            <a:r>
              <a:rPr lang="en-US" sz="3100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x-none" sz="3100" b="1" dirty="0" smtClean="0">
                <a:solidFill>
                  <a:srgbClr val="00B0F0"/>
                </a:solidFill>
                <a:latin typeface="+mn-lt"/>
              </a:rPr>
              <a:t>Nr</a:t>
            </a:r>
            <a:r>
              <a:rPr lang="x-none" sz="3100" b="1" dirty="0">
                <a:solidFill>
                  <a:srgbClr val="00B0F0"/>
                </a:solidFill>
                <a:latin typeface="+mn-lt"/>
              </a:rPr>
              <a:t>. </a:t>
            </a:r>
            <a:r>
              <a:rPr lang="en-GB" sz="3100" b="1" dirty="0">
                <a:solidFill>
                  <a:srgbClr val="00B0F0"/>
                </a:solidFill>
                <a:latin typeface="+mn-lt"/>
              </a:rPr>
              <a:t>M</a:t>
            </a:r>
            <a:r>
              <a:rPr lang="x-none" sz="3100" b="1" dirty="0">
                <a:solidFill>
                  <a:srgbClr val="00B0F0"/>
                </a:solidFill>
                <a:latin typeface="+mn-lt"/>
              </a:rPr>
              <a:t>edici ATI</a:t>
            </a:r>
            <a:endParaRPr lang="x-none" sz="3100" b="1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7B285BE-07BA-0A4F-B796-2AD88EC13BEE}"/>
              </a:ext>
            </a:extLst>
          </p:cNvPr>
          <p:cNvGrpSpPr/>
          <p:nvPr/>
        </p:nvGrpSpPr>
        <p:grpSpPr>
          <a:xfrm>
            <a:off x="6096000" y="1722120"/>
            <a:ext cx="5882640" cy="4343400"/>
            <a:chOff x="6096000" y="1722120"/>
            <a:chExt cx="5882640" cy="4343400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="" xmlns:a16="http://schemas.microsoft.com/office/drawing/2014/main" id="{67B795C8-0C5C-5B46-945B-0086DB21E7E5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6096000" y="1722120"/>
            <a:ext cx="5882640" cy="4343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F859D223-9517-A840-805B-1EBA51F30529}"/>
                </a:ext>
              </a:extLst>
            </p:cNvPr>
            <p:cNvSpPr txBox="1"/>
            <p:nvPr/>
          </p:nvSpPr>
          <p:spPr>
            <a:xfrm>
              <a:off x="8805617" y="2819400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>
                  <a:solidFill>
                    <a:srgbClr val="FF0000"/>
                  </a:solidFill>
                </a:rPr>
                <a:t>-28.6 %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F498529-0CE8-3542-A276-9F808977D8A9}"/>
                </a:ext>
              </a:extLst>
            </p:cNvPr>
            <p:cNvSpPr txBox="1"/>
            <p:nvPr/>
          </p:nvSpPr>
          <p:spPr>
            <a:xfrm>
              <a:off x="10116257" y="3244334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>
                  <a:solidFill>
                    <a:srgbClr val="FF0000"/>
                  </a:solidFill>
                </a:rPr>
                <a:t>-10.8 %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47D9BA-2261-C94F-8788-F45F01E7F45E}"/>
                </a:ext>
              </a:extLst>
            </p:cNvPr>
            <p:cNvSpPr txBox="1"/>
            <p:nvPr/>
          </p:nvSpPr>
          <p:spPr>
            <a:xfrm>
              <a:off x="9117266" y="4265414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>
                  <a:solidFill>
                    <a:srgbClr val="FF0000"/>
                  </a:solidFill>
                </a:rPr>
                <a:t>-36.3 %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0057C991-ED57-004D-932A-7E9EC0EB507D}"/>
                </a:ext>
              </a:extLst>
            </p:cNvPr>
            <p:cNvCxnSpPr/>
            <p:nvPr/>
          </p:nvCxnSpPr>
          <p:spPr>
            <a:xfrm>
              <a:off x="8122920" y="4265414"/>
              <a:ext cx="2945872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27E4FFB3-F2C9-4D4C-A2E4-9BFBC31ABDDA}"/>
                </a:ext>
              </a:extLst>
            </p:cNvPr>
            <p:cNvCxnSpPr/>
            <p:nvPr/>
          </p:nvCxnSpPr>
          <p:spPr>
            <a:xfrm>
              <a:off x="8092440" y="2819400"/>
              <a:ext cx="0" cy="144601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7DE4B990-E8DA-9646-A3BF-78A0F9B63051}"/>
                </a:ext>
              </a:extLst>
            </p:cNvPr>
            <p:cNvCxnSpPr>
              <a:cxnSpLocks/>
            </p:cNvCxnSpPr>
            <p:nvPr/>
          </p:nvCxnSpPr>
          <p:spPr>
            <a:xfrm>
              <a:off x="10957560" y="3735586"/>
              <a:ext cx="0" cy="52982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19D7D8B-DFE9-AD49-B35B-3B9589F5931D}"/>
              </a:ext>
            </a:extLst>
          </p:cNvPr>
          <p:cNvGrpSpPr/>
          <p:nvPr/>
        </p:nvGrpSpPr>
        <p:grpSpPr>
          <a:xfrm>
            <a:off x="553192" y="1604010"/>
            <a:ext cx="5181600" cy="4914900"/>
            <a:chOff x="553192" y="1604010"/>
            <a:chExt cx="5181600" cy="4914900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="" xmlns:a16="http://schemas.microsoft.com/office/drawing/2014/main" id="{8AFE6885-E038-E84A-96F4-BE11EB5A1928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53192" y="1604010"/>
            <a:ext cx="5181600" cy="4914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F16A92-06CF-D746-BCD4-0154C44D3728}"/>
                </a:ext>
              </a:extLst>
            </p:cNvPr>
            <p:cNvSpPr txBox="1"/>
            <p:nvPr/>
          </p:nvSpPr>
          <p:spPr>
            <a:xfrm>
              <a:off x="1791256" y="4000500"/>
              <a:ext cx="837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</a:t>
              </a:r>
              <a:r>
                <a:rPr lang="x-none" b="1" dirty="0">
                  <a:solidFill>
                    <a:srgbClr val="FF0000"/>
                  </a:solidFill>
                </a:rPr>
                <a:t>aport</a:t>
              </a:r>
            </a:p>
            <a:p>
              <a:r>
                <a:rPr lang="x-none" b="1" dirty="0">
                  <a:solidFill>
                    <a:srgbClr val="FF0000"/>
                  </a:solidFill>
                </a:rPr>
                <a:t>2.3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82E5E258-D32C-E848-9BF9-D2273AC62923}"/>
                </a:ext>
              </a:extLst>
            </p:cNvPr>
            <p:cNvSpPr txBox="1"/>
            <p:nvPr/>
          </p:nvSpPr>
          <p:spPr>
            <a:xfrm>
              <a:off x="3315811" y="4000500"/>
              <a:ext cx="837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</a:t>
              </a:r>
              <a:r>
                <a:rPr lang="x-none" b="1" dirty="0">
                  <a:solidFill>
                    <a:srgbClr val="FF0000"/>
                  </a:solidFill>
                </a:rPr>
                <a:t>aport</a:t>
              </a:r>
            </a:p>
            <a:p>
              <a:r>
                <a:rPr lang="x-none" b="1" dirty="0">
                  <a:solidFill>
                    <a:srgbClr val="FF0000"/>
                  </a:solidFill>
                </a:rPr>
                <a:t>3.2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B9B6FFF-7876-6C47-B9A6-6119DB817C42}"/>
                </a:ext>
              </a:extLst>
            </p:cNvPr>
            <p:cNvSpPr txBox="1"/>
            <p:nvPr/>
          </p:nvSpPr>
          <p:spPr>
            <a:xfrm>
              <a:off x="4804346" y="4061460"/>
              <a:ext cx="837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</a:t>
              </a:r>
              <a:r>
                <a:rPr lang="x-none" b="1" dirty="0">
                  <a:solidFill>
                    <a:srgbClr val="FF0000"/>
                  </a:solidFill>
                </a:rPr>
                <a:t>aport</a:t>
              </a:r>
            </a:p>
            <a:p>
              <a:r>
                <a:rPr lang="x-none" b="1" dirty="0">
                  <a:solidFill>
                    <a:srgbClr val="FF0000"/>
                  </a:solidFill>
                </a:rPr>
                <a:t>3.5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88B66F9-E80C-A74F-B45B-A701D83F9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0" y="60960"/>
            <a:ext cx="695861" cy="7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A2B4795-BF3A-AA42-AC2F-849DB42F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92" y="115743"/>
            <a:ext cx="10515600" cy="1325563"/>
          </a:xfrm>
        </p:spPr>
        <p:txBody>
          <a:bodyPr>
            <a:normAutofit/>
          </a:bodyPr>
          <a:lstStyle/>
          <a:p>
            <a:r>
              <a:rPr lang="x-none" b="1" dirty="0">
                <a:solidFill>
                  <a:srgbClr val="002060"/>
                </a:solidFill>
              </a:rPr>
              <a:t>Evaluare nationala in dinamica</a:t>
            </a:r>
            <a:r>
              <a:rPr lang="x-none" dirty="0"/>
              <a:t/>
            </a:r>
            <a:br>
              <a:rPr lang="x-none" dirty="0"/>
            </a:br>
            <a:r>
              <a:rPr lang="x-none" sz="3600" b="1" dirty="0">
                <a:solidFill>
                  <a:srgbClr val="00B0F0"/>
                </a:solidFill>
              </a:rPr>
              <a:t>Raport Nr. </a:t>
            </a:r>
            <a:r>
              <a:rPr lang="en-GB" sz="3600" b="1" dirty="0">
                <a:solidFill>
                  <a:srgbClr val="00B0F0"/>
                </a:solidFill>
              </a:rPr>
              <a:t>P</a:t>
            </a:r>
            <a:r>
              <a:rPr lang="x-none" sz="3600" b="1" dirty="0">
                <a:solidFill>
                  <a:srgbClr val="00B0F0"/>
                </a:solidFill>
              </a:rPr>
              <a:t>osturi ATI de lucru/Nr. </a:t>
            </a:r>
            <a:r>
              <a:rPr lang="en-US" sz="3600" b="1" dirty="0" err="1">
                <a:solidFill>
                  <a:srgbClr val="00B0F0"/>
                </a:solidFill>
              </a:rPr>
              <a:t>Asistente</a:t>
            </a:r>
            <a:r>
              <a:rPr lang="x-none" sz="3600" b="1" dirty="0">
                <a:solidFill>
                  <a:srgbClr val="00B0F0"/>
                </a:solidFill>
              </a:rPr>
              <a:t> ATI</a:t>
            </a:r>
            <a:endParaRPr lang="x-none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583067-241D-B54E-ABAE-86AA459CD6DF}"/>
              </a:ext>
            </a:extLst>
          </p:cNvPr>
          <p:cNvGrpSpPr/>
          <p:nvPr/>
        </p:nvGrpSpPr>
        <p:grpSpPr>
          <a:xfrm>
            <a:off x="6096000" y="1569720"/>
            <a:ext cx="5775960" cy="4724400"/>
            <a:chOff x="6096000" y="1569720"/>
            <a:chExt cx="5775960" cy="47244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="" xmlns:a16="http://schemas.microsoft.com/office/drawing/2014/main" id="{36316087-458D-FF44-8669-24C8615CAAE4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6096000" y="1569720"/>
            <a:ext cx="5775960" cy="472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1E3AAE3-B6E4-6044-AA98-43523C94B2F4}"/>
                </a:ext>
              </a:extLst>
            </p:cNvPr>
            <p:cNvSpPr txBox="1"/>
            <p:nvPr/>
          </p:nvSpPr>
          <p:spPr>
            <a:xfrm>
              <a:off x="8805617" y="2819400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>
                  <a:solidFill>
                    <a:srgbClr val="FF0000"/>
                  </a:solidFill>
                </a:rPr>
                <a:t>-28.5 %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69561C0-B3EF-4148-B6DA-BAA91B410A4B}"/>
                </a:ext>
              </a:extLst>
            </p:cNvPr>
            <p:cNvSpPr txBox="1"/>
            <p:nvPr/>
          </p:nvSpPr>
          <p:spPr>
            <a:xfrm>
              <a:off x="10116257" y="3244334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>
                  <a:solidFill>
                    <a:srgbClr val="FF0000"/>
                  </a:solidFill>
                </a:rPr>
                <a:t>-9.3 %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3FC89F9-24EA-E848-A1C0-2A29063D1360}"/>
                </a:ext>
              </a:extLst>
            </p:cNvPr>
            <p:cNvSpPr txBox="1"/>
            <p:nvPr/>
          </p:nvSpPr>
          <p:spPr>
            <a:xfrm>
              <a:off x="9151663" y="4389566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b="1" dirty="0">
                  <a:solidFill>
                    <a:srgbClr val="FF0000"/>
                  </a:solidFill>
                </a:rPr>
                <a:t>-35.2 %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677A10C2-0DC6-3D48-950A-AAF94EB66625}"/>
                </a:ext>
              </a:extLst>
            </p:cNvPr>
            <p:cNvCxnSpPr/>
            <p:nvPr/>
          </p:nvCxnSpPr>
          <p:spPr>
            <a:xfrm>
              <a:off x="8011688" y="4387780"/>
              <a:ext cx="2945872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1D4D12A1-4402-9C44-B286-E22EFD388167}"/>
                </a:ext>
              </a:extLst>
            </p:cNvPr>
            <p:cNvCxnSpPr/>
            <p:nvPr/>
          </p:nvCxnSpPr>
          <p:spPr>
            <a:xfrm>
              <a:off x="8016240" y="2819400"/>
              <a:ext cx="0" cy="144601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93426E68-238F-1649-8D22-9E6959BFB7CE}"/>
                </a:ext>
              </a:extLst>
            </p:cNvPr>
            <p:cNvCxnSpPr>
              <a:cxnSpLocks/>
            </p:cNvCxnSpPr>
            <p:nvPr/>
          </p:nvCxnSpPr>
          <p:spPr>
            <a:xfrm>
              <a:off x="10887622" y="3876764"/>
              <a:ext cx="0" cy="52982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3ECE085-F73B-274B-A316-F8D5F43D4D1A}"/>
              </a:ext>
            </a:extLst>
          </p:cNvPr>
          <p:cNvGrpSpPr/>
          <p:nvPr/>
        </p:nvGrpSpPr>
        <p:grpSpPr>
          <a:xfrm>
            <a:off x="553192" y="1872734"/>
            <a:ext cx="4978928" cy="4421386"/>
            <a:chOff x="553192" y="1872734"/>
            <a:chExt cx="4978928" cy="4421386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="" xmlns:a16="http://schemas.microsoft.com/office/drawing/2014/main" id="{BAA3EEFD-929B-6A4B-8E99-8E0FE0D717AD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53192" y="1872734"/>
            <a:ext cx="4978928" cy="44213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2F916D2-0105-B342-AFB5-0EB532651E0A}"/>
                </a:ext>
              </a:extLst>
            </p:cNvPr>
            <p:cNvSpPr txBox="1"/>
            <p:nvPr/>
          </p:nvSpPr>
          <p:spPr>
            <a:xfrm>
              <a:off x="1779118" y="3803749"/>
              <a:ext cx="837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</a:t>
              </a:r>
              <a:r>
                <a:rPr lang="x-none" b="1" dirty="0">
                  <a:solidFill>
                    <a:srgbClr val="FF0000"/>
                  </a:solidFill>
                </a:rPr>
                <a:t>aport</a:t>
              </a:r>
            </a:p>
            <a:p>
              <a:r>
                <a:rPr lang="x-none" b="1" dirty="0">
                  <a:solidFill>
                    <a:srgbClr val="FF0000"/>
                  </a:solidFill>
                </a:rPr>
                <a:t>1.9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5E473AB-E5BF-1C48-A19F-BE19B16AAF01}"/>
                </a:ext>
              </a:extLst>
            </p:cNvPr>
            <p:cNvSpPr txBox="1"/>
            <p:nvPr/>
          </p:nvSpPr>
          <p:spPr>
            <a:xfrm>
              <a:off x="3211677" y="3803749"/>
              <a:ext cx="837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</a:t>
              </a:r>
              <a:r>
                <a:rPr lang="x-none" b="1" dirty="0">
                  <a:solidFill>
                    <a:srgbClr val="FF0000"/>
                  </a:solidFill>
                </a:rPr>
                <a:t>aport</a:t>
              </a:r>
            </a:p>
            <a:p>
              <a:r>
                <a:rPr lang="x-none" b="1" dirty="0">
                  <a:solidFill>
                    <a:srgbClr val="FF0000"/>
                  </a:solidFill>
                </a:rPr>
                <a:t>2.6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B26D89B-02B0-C642-A8D2-BC50BBF23B7F}"/>
                </a:ext>
              </a:extLst>
            </p:cNvPr>
            <p:cNvSpPr txBox="1"/>
            <p:nvPr/>
          </p:nvSpPr>
          <p:spPr>
            <a:xfrm>
              <a:off x="4695031" y="3760261"/>
              <a:ext cx="837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</a:t>
              </a:r>
              <a:r>
                <a:rPr lang="x-none" b="1" dirty="0">
                  <a:solidFill>
                    <a:srgbClr val="FF0000"/>
                  </a:solidFill>
                </a:rPr>
                <a:t>aport</a:t>
              </a:r>
            </a:p>
            <a:p>
              <a:r>
                <a:rPr lang="x-none" b="1" dirty="0">
                  <a:solidFill>
                    <a:srgbClr val="FF0000"/>
                  </a:solidFill>
                </a:rPr>
                <a:t>2.9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8C7A04F-8C0D-C84A-B2A9-B047D4874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4660" y="115743"/>
            <a:ext cx="748295" cy="8330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6270368"/>
            <a:ext cx="12192000" cy="6151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          N.B.   </a:t>
            </a:r>
            <a:r>
              <a:rPr lang="en-US" b="1" i="1" dirty="0" err="1" smtClean="0">
                <a:solidFill>
                  <a:srgbClr val="FF0000"/>
                </a:solidFill>
              </a:rPr>
              <a:t>Deoarece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asistentele</a:t>
            </a:r>
            <a:r>
              <a:rPr lang="en-US" b="1" i="1" dirty="0" smtClean="0">
                <a:solidFill>
                  <a:srgbClr val="FF0000"/>
                </a:solidFill>
              </a:rPr>
              <a:t> ATI </a:t>
            </a:r>
            <a:r>
              <a:rPr lang="en-US" b="1" i="1" dirty="0" err="1" smtClean="0">
                <a:solidFill>
                  <a:srgbClr val="FF0000"/>
                </a:solidFill>
              </a:rPr>
              <a:t>lucrează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în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ture</a:t>
            </a:r>
            <a:r>
              <a:rPr lang="en-US" b="1" i="1" dirty="0" smtClean="0">
                <a:solidFill>
                  <a:srgbClr val="FF0000"/>
                </a:solidFill>
              </a:rPr>
              <a:t> de 12 ore, </a:t>
            </a:r>
            <a:r>
              <a:rPr lang="en-US" b="1" i="1" u="sng" dirty="0" smtClean="0">
                <a:solidFill>
                  <a:srgbClr val="FF0000"/>
                </a:solidFill>
              </a:rPr>
              <a:t>RAPORTUL REAL </a:t>
            </a:r>
            <a:r>
              <a:rPr lang="en-US" b="1" i="1" u="sng" dirty="0" err="1" smtClean="0">
                <a:solidFill>
                  <a:srgbClr val="FF0000"/>
                </a:solidFill>
              </a:rPr>
              <a:t>este</a:t>
            </a:r>
            <a:r>
              <a:rPr lang="en-US" b="1" i="1" u="sng" dirty="0" smtClean="0">
                <a:solidFill>
                  <a:srgbClr val="FF0000"/>
                </a:solidFill>
              </a:rPr>
              <a:t> de 4 </a:t>
            </a:r>
            <a:r>
              <a:rPr lang="en-US" b="1" i="1" u="sng" dirty="0" err="1" smtClean="0">
                <a:solidFill>
                  <a:srgbClr val="FF0000"/>
                </a:solidFill>
              </a:rPr>
              <a:t>ori</a:t>
            </a:r>
            <a:r>
              <a:rPr lang="en-US" b="1" i="1" u="sng" dirty="0" smtClean="0">
                <a:solidFill>
                  <a:srgbClr val="FF0000"/>
                </a:solidFill>
              </a:rPr>
              <a:t> </a:t>
            </a:r>
            <a:r>
              <a:rPr lang="en-US" b="1" i="1" u="sng" dirty="0" err="1" smtClean="0">
                <a:solidFill>
                  <a:srgbClr val="FF0000"/>
                </a:solidFill>
              </a:rPr>
              <a:t>mai</a:t>
            </a:r>
            <a:r>
              <a:rPr lang="en-US" b="1" i="1" u="sng" dirty="0" smtClean="0">
                <a:solidFill>
                  <a:srgbClr val="FF0000"/>
                </a:solidFill>
              </a:rPr>
              <a:t> mare: 7,6  - 10,4  -  11,6  </a:t>
            </a:r>
            <a:endParaRPr lang="en-US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34"/>
            <a:ext cx="10515600" cy="5249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1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. Activitatea SRATI in </a:t>
            </a:r>
            <a:r>
              <a:rPr lang="en-US" sz="4000" b="1" u="sng" dirty="0" err="1" smtClean="0">
                <a:solidFill>
                  <a:srgbClr val="002060"/>
                </a:solidFill>
                <a:latin typeface="+mn-lt"/>
              </a:rPr>
              <a:t>pandemie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: </a:t>
            </a:r>
            <a:endParaRPr lang="en-US" sz="40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7" y="1498600"/>
            <a:ext cx="12132733" cy="5359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/>
              <a:t>Ghid</a:t>
            </a:r>
            <a:r>
              <a:rPr lang="en-US" b="1" dirty="0" smtClean="0"/>
              <a:t> COVID-19 SRATI  /  15.03.2020    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Revizia</a:t>
            </a:r>
            <a:r>
              <a:rPr lang="en-US" b="1" dirty="0" smtClean="0">
                <a:solidFill>
                  <a:srgbClr val="FF0000"/>
                </a:solidFill>
              </a:rPr>
              <a:t> 2 /  02.11.2020</a:t>
            </a:r>
          </a:p>
          <a:p>
            <a:endParaRPr lang="en-US" b="1" dirty="0"/>
          </a:p>
          <a:p>
            <a:r>
              <a:rPr lang="en-US" b="1" i="1" u="sng" dirty="0" smtClean="0">
                <a:solidFill>
                  <a:srgbClr val="C00000"/>
                </a:solidFill>
              </a:rPr>
              <a:t>20.03.2020 am </a:t>
            </a:r>
            <a:r>
              <a:rPr lang="en-US" b="1" i="1" u="sng" dirty="0" err="1" smtClean="0">
                <a:solidFill>
                  <a:srgbClr val="C00000"/>
                </a:solidFill>
              </a:rPr>
              <a:t>finalizat</a:t>
            </a:r>
            <a:r>
              <a:rPr lang="en-US" b="1" i="1" u="sng" dirty="0" smtClean="0">
                <a:solidFill>
                  <a:srgbClr val="C00000"/>
                </a:solidFill>
              </a:rPr>
              <a:t> </a:t>
            </a:r>
            <a:r>
              <a:rPr lang="en-US" b="1" i="1" u="sng" dirty="0" err="1" smtClean="0">
                <a:solidFill>
                  <a:srgbClr val="C00000"/>
                </a:solidFill>
              </a:rPr>
              <a:t>primul</a:t>
            </a:r>
            <a:r>
              <a:rPr lang="en-US" b="1" i="1" u="sng" dirty="0" smtClean="0">
                <a:solidFill>
                  <a:srgbClr val="C00000"/>
                </a:solidFill>
              </a:rPr>
              <a:t> </a:t>
            </a:r>
            <a:r>
              <a:rPr lang="en-US" b="1" i="1" u="sng" dirty="0" err="1" smtClean="0">
                <a:solidFill>
                  <a:srgbClr val="C00000"/>
                </a:solidFill>
              </a:rPr>
              <a:t>Recensământ</a:t>
            </a:r>
            <a:r>
              <a:rPr lang="en-US" b="1" i="1" u="sng" dirty="0" smtClean="0">
                <a:solidFill>
                  <a:srgbClr val="C00000"/>
                </a:solidFill>
              </a:rPr>
              <a:t> al </a:t>
            </a:r>
            <a:r>
              <a:rPr lang="en-US" b="1" i="1" u="sng" dirty="0" err="1" smtClean="0">
                <a:solidFill>
                  <a:srgbClr val="C00000"/>
                </a:solidFill>
              </a:rPr>
              <a:t>secțiilor</a:t>
            </a:r>
            <a:r>
              <a:rPr lang="en-US" b="1" i="1" u="sng" dirty="0" smtClean="0">
                <a:solidFill>
                  <a:srgbClr val="C00000"/>
                </a:solidFill>
              </a:rPr>
              <a:t> ATI, </a:t>
            </a:r>
            <a:r>
              <a:rPr lang="en-US" b="1" i="1" u="sng" dirty="0" err="1" smtClean="0">
                <a:solidFill>
                  <a:srgbClr val="C00000"/>
                </a:solidFill>
              </a:rPr>
              <a:t>transmis</a:t>
            </a:r>
            <a:r>
              <a:rPr lang="en-US" b="1" i="1" u="sng" dirty="0" smtClean="0">
                <a:solidFill>
                  <a:srgbClr val="C00000"/>
                </a:solidFill>
              </a:rPr>
              <a:t> </a:t>
            </a:r>
            <a:r>
              <a:rPr lang="en-US" b="1" i="1" u="sng" dirty="0" err="1" smtClean="0">
                <a:solidFill>
                  <a:srgbClr val="C00000"/>
                </a:solidFill>
              </a:rPr>
              <a:t>către</a:t>
            </a:r>
            <a:r>
              <a:rPr lang="en-US" b="1" i="1" u="sng" dirty="0" smtClean="0">
                <a:solidFill>
                  <a:srgbClr val="C00000"/>
                </a:solidFill>
              </a:rPr>
              <a:t> MS</a:t>
            </a: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err="1" smtClean="0"/>
              <a:t>apoi</a:t>
            </a:r>
            <a:r>
              <a:rPr lang="en-US" b="1" dirty="0" smtClean="0"/>
              <a:t>, </a:t>
            </a:r>
            <a:r>
              <a:rPr lang="en-US" b="1" dirty="0" err="1" smtClean="0"/>
              <a:t>alte</a:t>
            </a:r>
            <a:r>
              <a:rPr lang="en-US" b="1" dirty="0" smtClean="0"/>
              <a:t> </a:t>
            </a:r>
            <a:r>
              <a:rPr lang="en-US" b="1" dirty="0" err="1" smtClean="0"/>
              <a:t>Protocoale</a:t>
            </a:r>
            <a:r>
              <a:rPr lang="en-US" b="1" dirty="0" smtClean="0"/>
              <a:t> și </a:t>
            </a:r>
            <a:r>
              <a:rPr lang="en-US" b="1" dirty="0" err="1" smtClean="0"/>
              <a:t>Ghiduri</a:t>
            </a:r>
            <a:r>
              <a:rPr lang="en-US" b="1" dirty="0" smtClean="0"/>
              <a:t> </a:t>
            </a:r>
            <a:r>
              <a:rPr lang="en-US" b="1" dirty="0" err="1" smtClean="0"/>
              <a:t>Internaționale</a:t>
            </a:r>
            <a:r>
              <a:rPr lang="en-US" b="1" dirty="0" smtClean="0"/>
              <a:t> </a:t>
            </a:r>
            <a:r>
              <a:rPr lang="en-US" b="1" dirty="0" err="1" smtClean="0"/>
              <a:t>pe</a:t>
            </a:r>
            <a:r>
              <a:rPr lang="en-US" b="1" dirty="0" smtClean="0"/>
              <a:t> site SRATI</a:t>
            </a:r>
          </a:p>
          <a:p>
            <a:endParaRPr lang="en-US" b="1" dirty="0"/>
          </a:p>
          <a:p>
            <a:r>
              <a:rPr lang="en-US" b="1" dirty="0" smtClean="0"/>
              <a:t> am </a:t>
            </a:r>
            <a:r>
              <a:rPr lang="en-US" b="1" dirty="0" err="1" smtClean="0"/>
              <a:t>elaborat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Protocol </a:t>
            </a:r>
            <a:r>
              <a:rPr lang="en-US" b="1" dirty="0">
                <a:solidFill>
                  <a:srgbClr val="002060"/>
                </a:solidFill>
              </a:rPr>
              <a:t>Plasma </a:t>
            </a:r>
            <a:r>
              <a:rPr lang="en-US" b="1" dirty="0" err="1" smtClean="0">
                <a:solidFill>
                  <a:srgbClr val="002060"/>
                </a:solidFill>
              </a:rPr>
              <a:t>Convalescentă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/>
              <a:t>a</a:t>
            </a:r>
            <a:r>
              <a:rPr lang="en-US" b="1" dirty="0" smtClean="0"/>
              <a:t>m </a:t>
            </a:r>
            <a:r>
              <a:rPr lang="en-US" b="1" dirty="0" err="1" smtClean="0"/>
              <a:t>elaborat</a:t>
            </a:r>
            <a:r>
              <a:rPr lang="en-US" b="1" dirty="0" smtClean="0"/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Protocol </a:t>
            </a:r>
            <a:r>
              <a:rPr lang="en-US" b="1" i="1" dirty="0" err="1" smtClean="0">
                <a:solidFill>
                  <a:srgbClr val="C00000"/>
                </a:solidFill>
              </a:rPr>
              <a:t>Ozonoterapie</a:t>
            </a:r>
            <a:endParaRPr lang="en-US" b="1" i="1" dirty="0" smtClean="0">
              <a:solidFill>
                <a:srgbClr val="C00000"/>
              </a:solidFill>
            </a:endParaRPr>
          </a:p>
          <a:p>
            <a:endParaRPr lang="en-US" b="1" dirty="0"/>
          </a:p>
          <a:p>
            <a:r>
              <a:rPr lang="en-US" sz="3200" b="1" dirty="0" smtClean="0">
                <a:solidFill>
                  <a:srgbClr val="002060"/>
                </a:solidFill>
              </a:rPr>
              <a:t>01.04.2020:</a:t>
            </a:r>
            <a:r>
              <a:rPr lang="en-US" sz="4300" b="1" u="sng" dirty="0" smtClean="0">
                <a:solidFill>
                  <a:srgbClr val="FF0000"/>
                </a:solidFill>
              </a:rPr>
              <a:t> </a:t>
            </a:r>
            <a:r>
              <a:rPr lang="en-US" sz="3500" b="1" u="sng" dirty="0" err="1" smtClean="0">
                <a:solidFill>
                  <a:srgbClr val="FF0000"/>
                </a:solidFill>
              </a:rPr>
              <a:t>dezvoltare</a:t>
            </a:r>
            <a:r>
              <a:rPr lang="en-US" sz="3500" b="1" u="sng" dirty="0" smtClean="0">
                <a:solidFill>
                  <a:srgbClr val="FF0000"/>
                </a:solidFill>
              </a:rPr>
              <a:t> Soft COVATI-RO </a:t>
            </a:r>
            <a:r>
              <a:rPr lang="en-US" sz="3500" b="1" u="sng" dirty="0" err="1" smtClean="0">
                <a:solidFill>
                  <a:srgbClr val="FF0000"/>
                </a:solidFill>
              </a:rPr>
              <a:t>oferit</a:t>
            </a:r>
            <a:r>
              <a:rPr lang="en-US" sz="3500" b="1" u="sng" dirty="0" smtClean="0">
                <a:solidFill>
                  <a:srgbClr val="FF0000"/>
                </a:solidFill>
              </a:rPr>
              <a:t> </a:t>
            </a:r>
            <a:r>
              <a:rPr lang="en-US" sz="3500" b="1" u="sng" dirty="0" err="1" smtClean="0">
                <a:solidFill>
                  <a:srgbClr val="FF0000"/>
                </a:solidFill>
              </a:rPr>
              <a:t>gratuit</a:t>
            </a:r>
            <a:r>
              <a:rPr lang="en-US" sz="3500" b="1" u="sng" dirty="0" smtClean="0">
                <a:solidFill>
                  <a:srgbClr val="FF0000"/>
                </a:solidFill>
              </a:rPr>
              <a:t> M.S. și </a:t>
            </a:r>
            <a:r>
              <a:rPr lang="en-US" sz="3500" b="1" u="sng" dirty="0">
                <a:solidFill>
                  <a:srgbClr val="FF0000"/>
                </a:solidFill>
              </a:rPr>
              <a:t>M.A.I. </a:t>
            </a:r>
            <a:endParaRPr lang="en-US" sz="3500" b="1" u="sng" dirty="0" smtClean="0">
              <a:solidFill>
                <a:srgbClr val="FF0000"/>
              </a:solidFill>
            </a:endParaRPr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u="sng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3" y="592667"/>
            <a:ext cx="6688667" cy="2058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645" y="884903"/>
            <a:ext cx="1789471" cy="50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www.srati.ro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B4866-D6C1-F24B-8206-A704F874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88" y="163243"/>
            <a:ext cx="10515600" cy="1325563"/>
          </a:xfrm>
        </p:spPr>
        <p:txBody>
          <a:bodyPr/>
          <a:lstStyle/>
          <a:p>
            <a:r>
              <a:rPr lang="x-none" b="1" dirty="0">
                <a:solidFill>
                  <a:srgbClr val="002060"/>
                </a:solidFill>
              </a:rPr>
              <a:t>Evaluare nationala</a:t>
            </a:r>
            <a:r>
              <a:rPr lang="x-none" dirty="0"/>
              <a:t/>
            </a:r>
            <a:br>
              <a:rPr lang="x-none" dirty="0"/>
            </a:br>
            <a:r>
              <a:rPr lang="x-none" b="1" dirty="0">
                <a:solidFill>
                  <a:srgbClr val="00B0F0"/>
                </a:solidFill>
              </a:rPr>
              <a:t>Personal ATI 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C349886-9AF8-624A-9E86-F8C9403B6B32}"/>
              </a:ext>
            </a:extLst>
          </p:cNvPr>
          <p:cNvSpPr txBox="1"/>
          <p:nvPr/>
        </p:nvSpPr>
        <p:spPr>
          <a:xfrm>
            <a:off x="410688" y="1298104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5451B5-DA2E-5347-9FA5-FB7DA0F8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331" y="5824761"/>
            <a:ext cx="704603" cy="78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06" y="1817370"/>
            <a:ext cx="4768224" cy="4663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790" y="288854"/>
            <a:ext cx="6343650" cy="3231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791" y="3646051"/>
            <a:ext cx="6101540" cy="30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8897"/>
            <a:ext cx="10515600" cy="8917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133" y="264511"/>
            <a:ext cx="12005734" cy="1200222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i="1" u="sng" dirty="0" smtClean="0">
                <a:solidFill>
                  <a:srgbClr val="002060"/>
                </a:solidFill>
              </a:rPr>
              <a:t>6.  Conform soft COVATI-RO: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 err="1" smtClean="0">
                <a:solidFill>
                  <a:schemeClr val="tx1"/>
                </a:solidFill>
              </a:rPr>
              <a:t>Activitatea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secțiilor</a:t>
            </a:r>
            <a:r>
              <a:rPr lang="en-US" sz="2000" b="1" i="1" dirty="0" smtClean="0">
                <a:solidFill>
                  <a:schemeClr val="tx1"/>
                </a:solidFill>
              </a:rPr>
              <a:t> ATI 01.04 - 11.11.2020: </a:t>
            </a:r>
            <a:r>
              <a:rPr lang="en-US" sz="2400" b="1" u="sng" dirty="0" smtClean="0">
                <a:solidFill>
                  <a:srgbClr val="FF0000"/>
                </a:solidFill>
              </a:rPr>
              <a:t>5.552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pacienți</a:t>
            </a:r>
            <a:r>
              <a:rPr 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critici</a:t>
            </a:r>
            <a:r>
              <a:rPr lang="en-US" sz="2400" b="1" u="sng" dirty="0" smtClean="0">
                <a:solidFill>
                  <a:srgbClr val="FF0000"/>
                </a:solidFill>
              </a:rPr>
              <a:t> COVID-19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îngrijiți</a:t>
            </a:r>
            <a:r>
              <a:rPr 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în</a:t>
            </a:r>
            <a:r>
              <a:rPr 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secțiile</a:t>
            </a:r>
            <a:r>
              <a:rPr lang="en-US" sz="2400" b="1" u="sng" dirty="0" smtClean="0">
                <a:solidFill>
                  <a:srgbClr val="FF0000"/>
                </a:solidFill>
              </a:rPr>
              <a:t> ATI!  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64733"/>
            <a:ext cx="12192000" cy="53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981"/>
            <a:ext cx="10515600" cy="924233"/>
          </a:xfrm>
        </p:spPr>
        <p:txBody>
          <a:bodyPr/>
          <a:lstStyle/>
          <a:p>
            <a:pPr algn="ctr"/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11.11.2020  </a:t>
            </a:r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08.00 PM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19" y="3551552"/>
            <a:ext cx="7655005" cy="13974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017" y="1342678"/>
            <a:ext cx="4340402" cy="40101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737" y="976044"/>
            <a:ext cx="5696884" cy="25479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3725" y="3248869"/>
            <a:ext cx="1684867" cy="550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ᵻ</a:t>
            </a:r>
            <a:r>
              <a:rPr lang="en-US" sz="3200" dirty="0" smtClean="0"/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46,4%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3097" y="4976538"/>
            <a:ext cx="74898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smtClean="0"/>
              <a:t>10.150 </a:t>
            </a:r>
            <a:r>
              <a:rPr lang="en-US" sz="2000" b="1" dirty="0"/>
              <a:t>pts. </a:t>
            </a:r>
            <a:r>
              <a:rPr lang="en-US" sz="2000" b="1" dirty="0" smtClean="0"/>
              <a:t>from </a:t>
            </a:r>
            <a:r>
              <a:rPr lang="en-US" sz="2000" b="1" dirty="0"/>
              <a:t>Asia, Europe and North America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</a:rPr>
              <a:t>  In </a:t>
            </a:r>
            <a:r>
              <a:rPr lang="en-US" sz="2000" b="1" dirty="0">
                <a:solidFill>
                  <a:srgbClr val="FF0000"/>
                </a:solidFill>
              </a:rPr>
              <a:t>patients with completed ICU admissions with COVID-19 infection, </a:t>
            </a:r>
            <a:r>
              <a:rPr lang="en-US" sz="2000" b="1" i="1" dirty="0">
                <a:solidFill>
                  <a:srgbClr val="FF0000"/>
                </a:solidFill>
              </a:rPr>
              <a:t>combined ICU mortality varied between 24.5 %% to 97.2%  </a:t>
            </a:r>
            <a:r>
              <a:rPr lang="en-US" sz="2000" b="1" dirty="0">
                <a:solidFill>
                  <a:srgbClr val="FF0000"/>
                </a:solidFill>
              </a:rPr>
              <a:t>and </a:t>
            </a:r>
            <a:r>
              <a:rPr lang="en-US" sz="2000" b="1" i="1" u="sng" dirty="0">
                <a:solidFill>
                  <a:srgbClr val="C00000"/>
                </a:solidFill>
              </a:rPr>
              <a:t>the mean was 41.6% (34.0–49.7%).</a:t>
            </a:r>
          </a:p>
        </p:txBody>
      </p:sp>
    </p:spTree>
    <p:extLst>
      <p:ext uri="{BB962C8B-B14F-4D97-AF65-F5344CB8AC3E}">
        <p14:creationId xmlns:p14="http://schemas.microsoft.com/office/powerpoint/2010/main" val="33164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467"/>
            <a:ext cx="10515600" cy="750015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rgbClr val="002060"/>
                </a:solidFill>
                <a:latin typeface="+mn-lt"/>
              </a:rPr>
              <a:t>11.11.2020  08.00 PM</a:t>
            </a:r>
            <a:endParaRPr lang="en-US" sz="32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8369"/>
            <a:ext cx="12192000" cy="607202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33699" y="4993240"/>
            <a:ext cx="0" cy="22603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75" y="688370"/>
            <a:ext cx="11284935" cy="59179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096036" y="4643919"/>
            <a:ext cx="965771" cy="349321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61807" y="4643919"/>
            <a:ext cx="2537717" cy="4315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12 cases RO, not so bad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804334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rgbClr val="002060"/>
                </a:solidFill>
                <a:latin typeface="+mn-lt"/>
              </a:rPr>
              <a:t>11.11.2020  08.00 PM</a:t>
            </a:r>
            <a:endParaRPr lang="en-US" sz="32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0288"/>
            <a:ext cx="12192000" cy="60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65125"/>
            <a:ext cx="6413826" cy="6492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775" y="262468"/>
            <a:ext cx="5636626" cy="659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964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7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. </a:t>
            </a:r>
            <a:r>
              <a:rPr lang="en-US" sz="4000" b="1" u="sng" dirty="0" err="1">
                <a:solidFill>
                  <a:srgbClr val="002060"/>
                </a:solidFill>
                <a:latin typeface="+mn-lt"/>
              </a:rPr>
              <a:t>Proiect</a:t>
            </a:r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 SIEC – 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(2)</a:t>
            </a:r>
            <a:endParaRPr 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9646"/>
            <a:ext cx="11353800" cy="5397317"/>
          </a:xfrm>
        </p:spPr>
        <p:txBody>
          <a:bodyPr/>
          <a:lstStyle/>
          <a:p>
            <a:pPr marL="1828800" lvl="4" indent="0">
              <a:buNone/>
            </a:pPr>
            <a:endParaRPr lang="en-US" dirty="0"/>
          </a:p>
          <a:p>
            <a:r>
              <a:rPr lang="ro-RO" sz="2400" b="1" dirty="0"/>
              <a:t> </a:t>
            </a:r>
            <a:r>
              <a:rPr lang="ro-RO" sz="2400" b="1" dirty="0" smtClean="0"/>
              <a:t>649 </a:t>
            </a:r>
            <a:r>
              <a:rPr lang="ro-RO" sz="2400" b="1" dirty="0"/>
              <a:t>de </a:t>
            </a:r>
            <a:r>
              <a:rPr lang="ro-RO" sz="2400" b="1" dirty="0" smtClean="0"/>
              <a:t>posturi-</a:t>
            </a:r>
            <a:r>
              <a:rPr lang="en-US" sz="2400" b="1" dirty="0" smtClean="0"/>
              <a:t> </a:t>
            </a:r>
            <a:r>
              <a:rPr lang="ro-RO" sz="2400" b="1" dirty="0" smtClean="0"/>
              <a:t>paturi </a:t>
            </a:r>
            <a:r>
              <a:rPr lang="en-US" sz="2400" b="1" dirty="0" smtClean="0"/>
              <a:t>ATI (</a:t>
            </a:r>
            <a:r>
              <a:rPr lang="ro-RO" sz="2400" b="1" dirty="0" smtClean="0"/>
              <a:t>informatizate </a:t>
            </a:r>
            <a:r>
              <a:rPr lang="ro-RO" sz="2400" b="1" dirty="0"/>
              <a:t>și monitorizate)</a:t>
            </a:r>
            <a:endParaRPr lang="en-US" sz="2400" b="1" dirty="0"/>
          </a:p>
          <a:p>
            <a:r>
              <a:rPr lang="en-US" sz="2400" b="1" dirty="0" smtClean="0"/>
              <a:t>275 de </a:t>
            </a:r>
            <a:r>
              <a:rPr lang="en-US" sz="2400" b="1" dirty="0" err="1" smtClean="0"/>
              <a:t>posturi</a:t>
            </a:r>
            <a:r>
              <a:rPr lang="en-US" sz="2400" b="1" dirty="0" smtClean="0"/>
              <a:t> -s</a:t>
            </a:r>
            <a:r>
              <a:rPr lang="ro-RO" sz="2400" b="1" dirty="0" smtClean="0"/>
              <a:t>ăli </a:t>
            </a:r>
            <a:r>
              <a:rPr lang="ro-RO" sz="2400" b="1" dirty="0"/>
              <a:t>de </a:t>
            </a:r>
            <a:r>
              <a:rPr lang="ro-RO" sz="2400" b="1" dirty="0" smtClean="0"/>
              <a:t>operaţi</a:t>
            </a:r>
            <a:r>
              <a:rPr lang="en-US" sz="2400" b="1" dirty="0" smtClean="0"/>
              <a:t>e</a:t>
            </a:r>
            <a:endParaRPr lang="en-US" sz="2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63739"/>
              </p:ext>
            </p:extLst>
          </p:nvPr>
        </p:nvGraphicFramePr>
        <p:xfrm>
          <a:off x="211756" y="2175304"/>
          <a:ext cx="11980244" cy="45912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1145"/>
                <a:gridCol w="11069099"/>
              </a:tblGrid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Nr.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Denumire entitate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ctr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HUB Min. Sanatatii / HUB-MS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ctr"/>
                </a:tc>
              </a:tr>
              <a:tr h="18365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București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Spitalul de Urgenta “Bagdasar Arseni” București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Spitalul de Urgenta “Sf. Ioan” București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Spitalul de Urgenta “Sf. Pantelimon” București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Spitalul Clinic de Urgenta București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Spitalul Universitar de Urgenta București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Spitalul de Chirurgie Plastică Reparatorie și Arsuri București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Spitalul de Urgente Pediatrice “M.S. Curie” București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Spitalul de Urgenta pentru Copii “G. Alecsandrescu” București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Cluj-Napoca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Institutul Inimii de Urgență pentru Boli Cardiovasculare "Nicolae Stăncioiu" Cluj-Napoca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Institutul Oncologic "Prof. Dr. I. Chiricuța" Cluj-Napoca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Institutul Regional de Hepatologie si Gastroenterologie “ O. Fodor” Cluj-Napoca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Spitalul Clinic Județean de Urgenta Cluj-Napoca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Iași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Institutul Regional de Oncologie Iași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Spitalul Județean de Urgenta “Sf. Spiridon” Iași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Târgu Mureș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Institutul de Urgență pentru Boli Cardiovasculare și Transplant Târgu Mureș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Spitalul Județean de Urgentă Târgu Mureș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Timișoara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Institutul de Boli Cardiovasculare Timișoara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  <a:tr h="1836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Spitalul Clinic Județean de Urgenta Timișoara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972" marR="59972" marT="0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602931" y="3744227"/>
            <a:ext cx="5589069" cy="962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28.00.000 Euro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846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11716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8</a:t>
            </a:r>
            <a:r>
              <a:rPr lang="en-US" sz="4000" b="1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4000" b="1" u="sng" dirty="0" err="1" smtClean="0">
                <a:solidFill>
                  <a:srgbClr val="002060"/>
                </a:solidFill>
                <a:latin typeface="+mn-lt"/>
              </a:rPr>
              <a:t>Memorii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4000" b="1" u="sng" dirty="0" err="1" smtClean="0">
                <a:solidFill>
                  <a:srgbClr val="002060"/>
                </a:solidFill>
                <a:latin typeface="+mn-lt"/>
              </a:rPr>
              <a:t>către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 MS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5288"/>
            <a:ext cx="12192000" cy="545271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u="sng" dirty="0" err="1">
                <a:solidFill>
                  <a:srgbClr val="FF0000"/>
                </a:solidFill>
              </a:rPr>
              <a:t>p</a:t>
            </a:r>
            <a:r>
              <a:rPr lang="en-US" b="1" u="sng" dirty="0" err="1" smtClean="0">
                <a:solidFill>
                  <a:srgbClr val="FF0000"/>
                </a:solidFill>
              </a:rPr>
              <a:t>tr</a:t>
            </a:r>
            <a:r>
              <a:rPr lang="en-US" b="1" u="sng" dirty="0" smtClean="0">
                <a:solidFill>
                  <a:srgbClr val="FF0000"/>
                </a:solidFill>
              </a:rPr>
              <a:t>. MODIFICAREA O.M.S. 489 / 2020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u="sng" dirty="0" err="1">
                <a:solidFill>
                  <a:srgbClr val="FF0000"/>
                </a:solidFill>
              </a:rPr>
              <a:t>p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tr</a:t>
            </a:r>
            <a:r>
              <a:rPr lang="en-US" sz="2400" b="1" u="sng" dirty="0" smtClean="0">
                <a:solidFill>
                  <a:srgbClr val="FF0000"/>
                </a:solidFill>
              </a:rPr>
              <a:t> sporuri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unice</a:t>
            </a:r>
            <a:r>
              <a:rPr 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în</a:t>
            </a:r>
            <a:r>
              <a:rPr lang="en-US" sz="2400" b="1" u="sng" dirty="0" smtClean="0">
                <a:solidFill>
                  <a:srgbClr val="FF0000"/>
                </a:solidFill>
              </a:rPr>
              <a:t> ATI</a:t>
            </a:r>
            <a:r>
              <a:rPr lang="en-US" sz="2400" b="1" u="sng" dirty="0">
                <a:solidFill>
                  <a:srgbClr val="FF0000"/>
                </a:solidFill>
              </a:rPr>
              <a:t>: </a:t>
            </a:r>
            <a:r>
              <a:rPr lang="en-US" sz="2400" b="1" i="1" dirty="0" err="1" smtClean="0"/>
              <a:t>există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diferențe</a:t>
            </a:r>
            <a:r>
              <a:rPr lang="en-US" sz="2400" b="1" i="1" dirty="0" smtClean="0"/>
              <a:t> de 25 -40% </a:t>
            </a:r>
            <a:r>
              <a:rPr lang="en-US" sz="2400" b="1" i="1" dirty="0" err="1" smtClean="0"/>
              <a:t>între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spitalele</a:t>
            </a:r>
            <a:r>
              <a:rPr lang="en-US" sz="2400" b="1" i="1" dirty="0" smtClean="0"/>
              <a:t> de </a:t>
            </a:r>
            <a:r>
              <a:rPr lang="en-US" sz="2400" b="1" i="1" dirty="0" err="1" smtClean="0"/>
              <a:t>urgență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în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proprietatea</a:t>
            </a:r>
            <a:r>
              <a:rPr lang="en-US" sz="2400" b="1" i="1" dirty="0" smtClean="0"/>
              <a:t> </a:t>
            </a:r>
            <a:r>
              <a:rPr lang="en-US" sz="2400" b="1" i="1" dirty="0"/>
              <a:t>MS </a:t>
            </a:r>
            <a:r>
              <a:rPr lang="en-US" sz="2400" b="1" i="1" dirty="0" err="1"/>
              <a:t>vs</a:t>
            </a:r>
            <a:r>
              <a:rPr lang="en-US" sz="2400" b="1" i="1" dirty="0"/>
              <a:t> </a:t>
            </a:r>
            <a:r>
              <a:rPr lang="en-US" sz="2400" b="1" i="1" dirty="0" err="1"/>
              <a:t>spitale</a:t>
            </a:r>
            <a:r>
              <a:rPr lang="en-US" sz="2400" b="1" i="1" dirty="0"/>
              <a:t> </a:t>
            </a:r>
            <a:r>
              <a:rPr lang="en-US" sz="2400" b="1" i="1" dirty="0" err="1" smtClean="0"/>
              <a:t>autorități</a:t>
            </a:r>
            <a:r>
              <a:rPr lang="en-US" sz="2400" b="1" i="1" dirty="0" smtClean="0"/>
              <a:t> locale, </a:t>
            </a:r>
            <a:r>
              <a:rPr lang="en-US" sz="2400" b="1" i="1" dirty="0" err="1" smtClean="0"/>
              <a:t>în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favoarea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celor</a:t>
            </a:r>
            <a:r>
              <a:rPr lang="en-US" sz="2400" b="1" i="1" dirty="0" smtClean="0"/>
              <a:t> din </a:t>
            </a:r>
            <a:r>
              <a:rPr lang="en-US" sz="2400" b="1" i="1" dirty="0" err="1" smtClean="0"/>
              <a:t>urmă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algn="ctr"/>
            <a:r>
              <a:rPr lang="en-US" sz="6000" dirty="0"/>
              <a:t>p</a:t>
            </a:r>
            <a:r>
              <a:rPr lang="en-US" sz="6000" dirty="0" smtClean="0"/>
              <a:t>ropunere:</a:t>
            </a:r>
            <a:r>
              <a:rPr lang="en-US" sz="6000" b="1" i="1" dirty="0" smtClean="0"/>
              <a:t>85 </a:t>
            </a:r>
            <a:r>
              <a:rPr lang="en-US" sz="6000" b="1" i="1" dirty="0"/>
              <a:t>% </a:t>
            </a:r>
            <a:r>
              <a:rPr lang="en-US" sz="6000" b="1" i="1" dirty="0" err="1"/>
              <a:t>spor</a:t>
            </a:r>
            <a:r>
              <a:rPr lang="en-US" sz="6000" b="1" i="1" dirty="0"/>
              <a:t> minim </a:t>
            </a:r>
            <a:r>
              <a:rPr lang="en-US" sz="6000" b="1" i="1" dirty="0" err="1"/>
              <a:t>unic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647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" y="365126"/>
            <a:ext cx="12114998" cy="7355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  <a:latin typeface="+mn-lt"/>
              </a:rPr>
            </a:b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8</a:t>
            </a:r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sz="4000" b="1" u="sng" dirty="0" err="1" smtClean="0">
                <a:solidFill>
                  <a:srgbClr val="002060"/>
                </a:solidFill>
                <a:latin typeface="+mn-lt"/>
              </a:rPr>
              <a:t>Elemente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 și </a:t>
            </a:r>
            <a:r>
              <a:rPr lang="en-US" sz="4000" b="1" u="sng" dirty="0" err="1">
                <a:solidFill>
                  <a:srgbClr val="002060"/>
                </a:solidFill>
                <a:latin typeface="+mn-lt"/>
              </a:rPr>
              <a:t>propuneri</a:t>
            </a:r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REFORMĂ</a:t>
            </a:r>
            <a:r>
              <a:rPr lang="en-US" u="sng" dirty="0">
                <a:solidFill>
                  <a:srgbClr val="002060"/>
                </a:solidFill>
                <a:latin typeface="+mn-lt"/>
              </a:rPr>
              <a:t/>
            </a:r>
            <a:br>
              <a:rPr lang="en-US" u="sng" dirty="0">
                <a:solidFill>
                  <a:srgbClr val="002060"/>
                </a:solidFill>
                <a:latin typeface="+mn-lt"/>
              </a:rPr>
            </a:br>
            <a:endParaRPr lang="en-US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" y="1286932"/>
            <a:ext cx="12114998" cy="557106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300" b="1" u="sng" dirty="0" smtClean="0"/>
              <a:t>MEMORIU de </a:t>
            </a:r>
            <a:r>
              <a:rPr lang="en-US" sz="3300" b="1" u="sng" dirty="0" err="1" smtClean="0"/>
              <a:t>Modificare</a:t>
            </a:r>
            <a:r>
              <a:rPr lang="en-US" sz="3300" b="1" u="sng" dirty="0" smtClean="0"/>
              <a:t> OM.1500 / 2009</a:t>
            </a:r>
          </a:p>
          <a:p>
            <a:pPr marL="0" indent="0" algn="ctr">
              <a:buNone/>
            </a:pPr>
            <a:endParaRPr lang="en-US" sz="3300" b="1" u="sng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definire</a:t>
            </a:r>
            <a:r>
              <a:rPr lang="en-US" dirty="0" smtClean="0"/>
              <a:t> post </a:t>
            </a:r>
            <a:r>
              <a:rPr lang="en-US" dirty="0" err="1" smtClean="0"/>
              <a:t>lucru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afara</a:t>
            </a:r>
            <a:r>
              <a:rPr lang="en-US" dirty="0" smtClean="0"/>
              <a:t> </a:t>
            </a:r>
            <a:r>
              <a:rPr lang="en-US" dirty="0" err="1" smtClean="0"/>
              <a:t>blocului</a:t>
            </a:r>
            <a:r>
              <a:rPr lang="en-US" dirty="0" smtClean="0"/>
              <a:t> operator , STOMATOLOGIE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dotări</a:t>
            </a:r>
            <a:r>
              <a:rPr lang="en-US" dirty="0" smtClean="0"/>
              <a:t> </a:t>
            </a:r>
            <a:r>
              <a:rPr lang="en-US" dirty="0" err="1" smtClean="0"/>
              <a:t>diferențiate</a:t>
            </a:r>
            <a:r>
              <a:rPr lang="en-US" dirty="0" smtClean="0"/>
              <a:t> </a:t>
            </a:r>
            <a:r>
              <a:rPr lang="en-US" dirty="0" err="1" smtClean="0"/>
              <a:t>sedare</a:t>
            </a:r>
            <a:r>
              <a:rPr lang="en-US" dirty="0" smtClean="0"/>
              <a:t> </a:t>
            </a:r>
            <a:r>
              <a:rPr lang="en-US" dirty="0" err="1" smtClean="0"/>
              <a:t>minimă</a:t>
            </a:r>
            <a:r>
              <a:rPr lang="en-US" dirty="0" smtClean="0"/>
              <a:t> / </a:t>
            </a:r>
            <a:r>
              <a:rPr lang="en-US" b="1" dirty="0" err="1" smtClean="0">
                <a:solidFill>
                  <a:srgbClr val="FF0000"/>
                </a:solidFill>
              </a:rPr>
              <a:t>sedare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profundă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Secțiile</a:t>
            </a:r>
            <a:r>
              <a:rPr lang="en-US" b="1" dirty="0" smtClean="0">
                <a:solidFill>
                  <a:srgbClr val="FF0000"/>
                </a:solidFill>
              </a:rPr>
              <a:t> ATI </a:t>
            </a:r>
            <a:r>
              <a:rPr lang="en-US" b="1" dirty="0" err="1" smtClean="0">
                <a:solidFill>
                  <a:srgbClr val="FF0000"/>
                </a:solidFill>
              </a:rPr>
              <a:t>infecțioase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devin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secții</a:t>
            </a:r>
            <a:r>
              <a:rPr lang="en-US" b="1" dirty="0" smtClean="0">
                <a:solidFill>
                  <a:srgbClr val="FF0000"/>
                </a:solidFill>
              </a:rPr>
              <a:t> TI  </a:t>
            </a:r>
            <a:r>
              <a:rPr lang="en-US" b="1" dirty="0" err="1" smtClean="0">
                <a:solidFill>
                  <a:srgbClr val="FF0000"/>
                </a:solidFill>
              </a:rPr>
              <a:t>categoria</a:t>
            </a:r>
            <a:r>
              <a:rPr lang="en-US" b="1" dirty="0" smtClean="0">
                <a:solidFill>
                  <a:srgbClr val="FF0000"/>
                </a:solidFill>
              </a:rPr>
              <a:t> I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i="1" dirty="0" smtClean="0">
                <a:solidFill>
                  <a:srgbClr val="C00000"/>
                </a:solidFill>
              </a:rPr>
              <a:t>personal </a:t>
            </a:r>
            <a:r>
              <a:rPr lang="en-US" b="1" i="1" dirty="0" err="1" smtClean="0">
                <a:solidFill>
                  <a:srgbClr val="C00000"/>
                </a:solidFill>
              </a:rPr>
              <a:t>nou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în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toate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secțiile</a:t>
            </a:r>
            <a:r>
              <a:rPr lang="en-US" b="1" i="1" dirty="0" smtClean="0">
                <a:solidFill>
                  <a:srgbClr val="C00000"/>
                </a:solidFill>
              </a:rPr>
              <a:t> ATI:  - medic cu </a:t>
            </a:r>
            <a:r>
              <a:rPr lang="en-US" b="1" i="1" dirty="0" err="1" smtClean="0">
                <a:solidFill>
                  <a:srgbClr val="C00000"/>
                </a:solidFill>
              </a:rPr>
              <a:t>atestat</a:t>
            </a:r>
            <a:r>
              <a:rPr lang="en-US" b="1" i="1" dirty="0" smtClean="0">
                <a:solidFill>
                  <a:srgbClr val="C00000"/>
                </a:solidFill>
              </a:rPr>
              <a:t> de TI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                                                                  - medic </a:t>
            </a:r>
            <a:r>
              <a:rPr lang="en-US" b="1" i="1" dirty="0" err="1" smtClean="0">
                <a:solidFill>
                  <a:srgbClr val="C00000"/>
                </a:solidFill>
              </a:rPr>
              <a:t>infecționist</a:t>
            </a:r>
            <a:endParaRPr lang="en-US" b="1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                                                                  - medic </a:t>
            </a:r>
            <a:r>
              <a:rPr lang="en-US" b="1" i="1" dirty="0" err="1" smtClean="0">
                <a:solidFill>
                  <a:srgbClr val="C00000"/>
                </a:solidFill>
              </a:rPr>
              <a:t>farmacologie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clinică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sau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farmacist</a:t>
            </a:r>
            <a:r>
              <a:rPr lang="en-US" b="1" i="1" dirty="0" smtClean="0">
                <a:solidFill>
                  <a:srgbClr val="C00000"/>
                </a:solidFill>
              </a:rPr>
              <a:t> clinician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                                                                   - administrator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● </a:t>
            </a:r>
            <a:r>
              <a:rPr lang="en-US" b="1" dirty="0" err="1" smtClean="0">
                <a:solidFill>
                  <a:srgbClr val="FF0000"/>
                </a:solidFill>
              </a:rPr>
              <a:t>Refacerea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normării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paturi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ptr</a:t>
            </a:r>
            <a:r>
              <a:rPr lang="en-US" b="1" dirty="0" smtClean="0">
                <a:solidFill>
                  <a:srgbClr val="FF0000"/>
                </a:solidFill>
              </a:rPr>
              <a:t>.: </a:t>
            </a:r>
            <a:r>
              <a:rPr lang="en-US" b="1" i="1" dirty="0" err="1" smtClean="0">
                <a:solidFill>
                  <a:srgbClr val="FF0000"/>
                </a:solidFill>
              </a:rPr>
              <a:t>medici</a:t>
            </a:r>
            <a:r>
              <a:rPr lang="en-US" b="1" i="1" dirty="0" smtClean="0">
                <a:solidFill>
                  <a:srgbClr val="FF0000"/>
                </a:solidFill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</a:rPr>
              <a:t>asistente</a:t>
            </a:r>
            <a:r>
              <a:rPr lang="en-US" b="1" i="1" dirty="0" smtClean="0">
                <a:solidFill>
                  <a:srgbClr val="FF0000"/>
                </a:solidFill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</a:rPr>
              <a:t>infirmiere</a:t>
            </a:r>
            <a:r>
              <a:rPr lang="en-US" b="1" i="1" dirty="0" smtClean="0">
                <a:solidFill>
                  <a:srgbClr val="FF0000"/>
                </a:solidFill>
              </a:rPr>
              <a:t> conform </a:t>
            </a:r>
            <a:r>
              <a:rPr lang="en-US" b="1" i="1" dirty="0" err="1" smtClean="0">
                <a:solidFill>
                  <a:srgbClr val="FF0000"/>
                </a:solidFill>
              </a:rPr>
              <a:t>norme</a:t>
            </a:r>
            <a:r>
              <a:rPr lang="en-US" b="1" i="1" dirty="0" smtClean="0">
                <a:solidFill>
                  <a:srgbClr val="FF0000"/>
                </a:solidFill>
              </a:rPr>
              <a:t> EU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9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. </a:t>
            </a:r>
            <a:r>
              <a:rPr lang="en-US" sz="4000" b="1" u="sng" dirty="0" err="1" smtClean="0">
                <a:solidFill>
                  <a:srgbClr val="002060"/>
                </a:solidFill>
                <a:latin typeface="+mn-lt"/>
              </a:rPr>
              <a:t>Relații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cu WFSA </a:t>
            </a:r>
            <a:r>
              <a:rPr lang="en-US" sz="4000" b="1" u="sng" dirty="0" smtClean="0">
                <a:solidFill>
                  <a:srgbClr val="002060"/>
                </a:solidFill>
                <a:latin typeface="+mn-lt"/>
              </a:rPr>
              <a:t>și </a:t>
            </a:r>
            <a:r>
              <a:rPr lang="en-US" sz="4000" b="1" u="sng" dirty="0">
                <a:solidFill>
                  <a:srgbClr val="002060"/>
                </a:solidFill>
                <a:latin typeface="+mn-lt"/>
              </a:rPr>
              <a:t>ESAIC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Dna</a:t>
            </a:r>
            <a:r>
              <a:rPr lang="en-US" b="1" dirty="0" smtClean="0"/>
              <a:t> Prof. Daniela </a:t>
            </a:r>
            <a:r>
              <a:rPr lang="en-US" b="1" dirty="0" err="1" smtClean="0"/>
              <a:t>Filipescu</a:t>
            </a:r>
            <a:r>
              <a:rPr lang="en-US" b="1" dirty="0" smtClean="0"/>
              <a:t> a </a:t>
            </a:r>
            <a:r>
              <a:rPr lang="en-US" b="1" dirty="0" err="1" smtClean="0"/>
              <a:t>fost</a:t>
            </a:r>
            <a:r>
              <a:rPr lang="en-US" b="1" dirty="0" smtClean="0"/>
              <a:t> </a:t>
            </a:r>
            <a:r>
              <a:rPr lang="en-US" b="1" dirty="0" err="1" smtClean="0"/>
              <a:t>aleasă</a:t>
            </a:r>
            <a:r>
              <a:rPr lang="en-US" b="1" dirty="0" smtClean="0"/>
              <a:t> </a:t>
            </a:r>
            <a:r>
              <a:rPr lang="en-US" b="1" dirty="0" err="1" smtClean="0"/>
              <a:t>în</a:t>
            </a:r>
            <a:r>
              <a:rPr lang="en-US" b="1" dirty="0"/>
              <a:t> </a:t>
            </a:r>
            <a:r>
              <a:rPr lang="en-US" b="1" dirty="0" err="1" smtClean="0"/>
              <a:t>luna</a:t>
            </a:r>
            <a:r>
              <a:rPr lang="en-US" b="1" dirty="0" smtClean="0"/>
              <a:t> AUGUST: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SECRETAR GENERAL al WFSA 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9" y="3816349"/>
            <a:ext cx="3801533" cy="28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" y="336249"/>
            <a:ext cx="12114998" cy="607027"/>
          </a:xfrm>
        </p:spPr>
        <p:txBody>
          <a:bodyPr>
            <a:normAutofit/>
          </a:bodyPr>
          <a:lstStyle/>
          <a:p>
            <a:r>
              <a:rPr lang="en-US" sz="3600" b="1" u="sng" dirty="0">
                <a:latin typeface="+mn-lt"/>
              </a:rPr>
              <a:t>2</a:t>
            </a:r>
            <a:r>
              <a:rPr lang="en-US" sz="3600" b="1" u="sng" dirty="0" smtClean="0">
                <a:latin typeface="+mn-lt"/>
              </a:rPr>
              <a:t>. </a:t>
            </a:r>
            <a:r>
              <a:rPr lang="en-US" sz="3600" b="1" u="sng" dirty="0" err="1" smtClean="0">
                <a:latin typeface="+mn-lt"/>
              </a:rPr>
              <a:t>Acțiuni</a:t>
            </a:r>
            <a:r>
              <a:rPr lang="en-US" sz="3600" b="1" u="sng" dirty="0" smtClean="0">
                <a:latin typeface="+mn-lt"/>
              </a:rPr>
              <a:t> SRATI </a:t>
            </a:r>
            <a:r>
              <a:rPr lang="en-US" sz="3600" b="1" u="sng" dirty="0" err="1" smtClean="0">
                <a:latin typeface="+mn-lt"/>
              </a:rPr>
              <a:t>pe</a:t>
            </a:r>
            <a:r>
              <a:rPr lang="en-US" sz="3600" b="1" u="sng" dirty="0" smtClean="0">
                <a:latin typeface="+mn-lt"/>
              </a:rPr>
              <a:t> </a:t>
            </a:r>
            <a:r>
              <a:rPr lang="en-US" sz="3600" b="1" u="sng" dirty="0" err="1">
                <a:latin typeface="+mn-lt"/>
              </a:rPr>
              <a:t>perioada</a:t>
            </a:r>
            <a:r>
              <a:rPr lang="en-US" sz="3600" b="1" u="sng" dirty="0">
                <a:latin typeface="+mn-lt"/>
              </a:rPr>
              <a:t> </a:t>
            </a:r>
            <a:r>
              <a:rPr lang="en-US" sz="3600" b="1" u="sng" dirty="0" err="1">
                <a:latin typeface="+mn-lt"/>
              </a:rPr>
              <a:t>pandemiei</a:t>
            </a:r>
            <a:r>
              <a:rPr lang="en-US" sz="3600" b="1" u="sng" dirty="0">
                <a:latin typeface="+mn-lt"/>
              </a:rPr>
              <a:t>: </a:t>
            </a:r>
            <a:r>
              <a:rPr lang="en-US" sz="3200" b="1" u="sng" dirty="0" err="1">
                <a:solidFill>
                  <a:srgbClr val="FF0000"/>
                </a:solidFill>
                <a:latin typeface="+mn-lt"/>
              </a:rPr>
              <a:t>ajutoare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+mn-lt"/>
              </a:rPr>
              <a:t>catre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+mn-lt"/>
              </a:rPr>
              <a:t>colegi</a:t>
            </a:r>
            <a:endParaRPr lang="en-US" sz="32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" y="856648"/>
            <a:ext cx="12114998" cy="6001351"/>
          </a:xfrm>
        </p:spPr>
        <p:txBody>
          <a:bodyPr/>
          <a:lstStyle/>
          <a:p>
            <a:endParaRPr lang="en-US" i="1" dirty="0" smtClean="0"/>
          </a:p>
          <a:p>
            <a:r>
              <a:rPr lang="en-US" b="1" i="1" dirty="0" err="1" smtClean="0"/>
              <a:t>măști</a:t>
            </a:r>
            <a:r>
              <a:rPr lang="en-US" b="1" i="1" dirty="0" smtClean="0"/>
              <a:t>, </a:t>
            </a:r>
            <a:r>
              <a:rPr lang="en-US" b="1" i="1" dirty="0" err="1" smtClean="0"/>
              <a:t>botoși</a:t>
            </a:r>
            <a:r>
              <a:rPr lang="en-US" b="1" i="1" dirty="0" smtClean="0"/>
              <a:t>, </a:t>
            </a:r>
            <a:r>
              <a:rPr lang="en-US" b="1" i="1" dirty="0" err="1" smtClean="0"/>
              <a:t>combinezoane</a:t>
            </a:r>
            <a:r>
              <a:rPr lang="en-US" b="1" i="1" dirty="0" smtClean="0"/>
              <a:t>, </a:t>
            </a:r>
            <a:r>
              <a:rPr lang="en-US" b="1" i="1" dirty="0" err="1" smtClean="0"/>
              <a:t>botoși</a:t>
            </a:r>
            <a:endParaRPr lang="en-US" b="1" i="1" dirty="0" smtClean="0"/>
          </a:p>
          <a:p>
            <a:pPr marL="0" indent="0">
              <a:buNone/>
            </a:pPr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7" y="1982804"/>
            <a:ext cx="10510787" cy="410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10. </a:t>
            </a:r>
            <a:r>
              <a:rPr lang="en-US" b="1" u="sng" dirty="0" err="1">
                <a:solidFill>
                  <a:srgbClr val="002060"/>
                </a:solidFill>
                <a:latin typeface="+mn-lt"/>
              </a:rPr>
              <a:t>Congresul</a:t>
            </a:r>
            <a:r>
              <a:rPr lang="en-US" b="1" u="sng" dirty="0">
                <a:solidFill>
                  <a:srgbClr val="002060"/>
                </a:solidFill>
                <a:latin typeface="+mn-lt"/>
              </a:rPr>
              <a:t> SRATI on-line 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2020</a:t>
            </a:r>
            <a:endParaRPr lang="en-US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rgbClr val="C00000"/>
                </a:solidFill>
              </a:rPr>
              <a:t>12 </a:t>
            </a:r>
            <a:r>
              <a:rPr lang="en-US" sz="6000" b="1" dirty="0">
                <a:solidFill>
                  <a:srgbClr val="C00000"/>
                </a:solidFill>
              </a:rPr>
              <a:t>- 15 NOIEMBRIE </a:t>
            </a:r>
            <a:r>
              <a:rPr lang="en-US" sz="6000" b="1" dirty="0" smtClean="0">
                <a:solidFill>
                  <a:srgbClr val="C00000"/>
                </a:solidFill>
              </a:rPr>
              <a:t>2020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b="1" dirty="0" err="1">
                <a:solidFill>
                  <a:srgbClr val="FF0000"/>
                </a:solidFill>
              </a:rPr>
              <a:t>Eveniment</a:t>
            </a:r>
            <a:r>
              <a:rPr lang="en-US" sz="4000" b="1" dirty="0">
                <a:solidFill>
                  <a:srgbClr val="FF0000"/>
                </a:solidFill>
              </a:rPr>
              <a:t> EXCLUSIV virtual</a:t>
            </a:r>
            <a:r>
              <a:rPr lang="en-US" sz="4000" b="1" dirty="0"/>
              <a:t> 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912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11. </a:t>
            </a:r>
            <a:r>
              <a:rPr lang="en-US" b="1" u="sng" dirty="0">
                <a:solidFill>
                  <a:srgbClr val="002060"/>
                </a:solidFill>
                <a:latin typeface="+mn-lt"/>
              </a:rPr>
              <a:t>Examen EDAIC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Partea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1 2020 </a:t>
            </a:r>
            <a:r>
              <a:rPr lang="en-US" b="1" u="sng" dirty="0" err="1">
                <a:solidFill>
                  <a:srgbClr val="002060"/>
                </a:solidFill>
                <a:latin typeface="+mn-lt"/>
              </a:rPr>
              <a:t>Bucuresti</a:t>
            </a:r>
            <a:endParaRPr lang="en-US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7" y="1825624"/>
            <a:ext cx="12124623" cy="503237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err="1" smtClean="0"/>
              <a:t>Proba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Scisă</a:t>
            </a:r>
            <a:r>
              <a:rPr lang="en-US" sz="2400" b="1" dirty="0" smtClean="0"/>
              <a:t> – </a:t>
            </a:r>
            <a:r>
              <a:rPr lang="en-US" sz="2400" b="1" dirty="0" err="1" smtClean="0"/>
              <a:t>Examen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specialitate</a:t>
            </a:r>
            <a:r>
              <a:rPr lang="en-US" sz="2400" b="1" dirty="0" smtClean="0"/>
              <a:t> 12 </a:t>
            </a:r>
            <a:r>
              <a:rPr lang="en-US" sz="2400" b="1" dirty="0" err="1" smtClean="0"/>
              <a:t>Septembrie</a:t>
            </a:r>
            <a:r>
              <a:rPr lang="en-US" sz="2400" b="1" dirty="0" smtClean="0"/>
              <a:t> la ROMEXPO:  </a:t>
            </a:r>
            <a:r>
              <a:rPr lang="en-US" sz="2400" b="1" dirty="0" smtClean="0">
                <a:solidFill>
                  <a:srgbClr val="FF0000"/>
                </a:solidFill>
              </a:rPr>
              <a:t>186 </a:t>
            </a:r>
            <a:r>
              <a:rPr lang="en-US" sz="2400" b="1" dirty="0" err="1" smtClean="0">
                <a:solidFill>
                  <a:srgbClr val="FF0000"/>
                </a:solidFill>
              </a:rPr>
              <a:t>candidați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în</a:t>
            </a:r>
            <a:r>
              <a:rPr lang="en-US" sz="2400" b="1" dirty="0" smtClean="0">
                <a:solidFill>
                  <a:srgbClr val="FF0000"/>
                </a:solidFill>
              </a:rPr>
              <a:t> 4 </a:t>
            </a:r>
            <a:r>
              <a:rPr lang="en-US" sz="2400" b="1" dirty="0" err="1" smtClean="0">
                <a:solidFill>
                  <a:srgbClr val="FF0000"/>
                </a:solidFill>
              </a:rPr>
              <a:t>săli</a:t>
            </a:r>
            <a:r>
              <a:rPr lang="en-US" sz="2400" b="1" dirty="0" smtClean="0">
                <a:solidFill>
                  <a:srgbClr val="FF0000"/>
                </a:solidFill>
              </a:rPr>
              <a:t> separate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Cheltuieli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organizare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aprox</a:t>
            </a:r>
            <a:r>
              <a:rPr lang="en-US" b="1" dirty="0" smtClean="0">
                <a:solidFill>
                  <a:srgbClr val="FF0000"/>
                </a:solidFill>
              </a:rPr>
              <a:t> 9.000 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5850"/>
            <a:ext cx="5945204" cy="4482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2375851"/>
            <a:ext cx="5877827" cy="4482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2375851"/>
            <a:ext cx="5877827" cy="4482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2" y="2448232"/>
            <a:ext cx="5702710" cy="4409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2375850"/>
            <a:ext cx="6022103" cy="4704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2375848"/>
            <a:ext cx="11973827" cy="4482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19" y="2344573"/>
            <a:ext cx="12041204" cy="46170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93" y="2196022"/>
            <a:ext cx="4693802" cy="4837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10" y="2267856"/>
            <a:ext cx="7742748" cy="8470071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341805" y="3814916"/>
            <a:ext cx="2576053" cy="43261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18" y="2267854"/>
            <a:ext cx="6494050" cy="45901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05" y="2375848"/>
            <a:ext cx="6233653" cy="44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12.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Informare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u="sng" dirty="0">
                <a:solidFill>
                  <a:srgbClr val="002060"/>
                </a:solidFill>
                <a:latin typeface="+mn-lt"/>
              </a:rPr>
              <a:t>EDAIC 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–Part II =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echivalat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u="sng" dirty="0" err="1">
                <a:solidFill>
                  <a:srgbClr val="002060"/>
                </a:solidFill>
                <a:latin typeface="+mn-lt"/>
              </a:rPr>
              <a:t>Primariat</a:t>
            </a:r>
            <a:r>
              <a:rPr lang="en-US" b="1" u="sng" dirty="0">
                <a:solidFill>
                  <a:srgbClr val="002060"/>
                </a:solidFill>
                <a:latin typeface="+mn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r>
              <a:rPr lang="en-US" b="1" dirty="0" smtClean="0"/>
              <a:t>S-a </a:t>
            </a:r>
            <a:r>
              <a:rPr lang="en-US" b="1" dirty="0" err="1" smtClean="0"/>
              <a:t>aprobat</a:t>
            </a:r>
            <a:r>
              <a:rPr lang="en-US" b="1" dirty="0" smtClean="0"/>
              <a:t> de </a:t>
            </a:r>
            <a:r>
              <a:rPr lang="en-US" b="1" dirty="0" err="1" smtClean="0"/>
              <a:t>către</a:t>
            </a:r>
            <a:r>
              <a:rPr lang="en-US" b="1" dirty="0" smtClean="0"/>
              <a:t> MS</a:t>
            </a:r>
          </a:p>
          <a:p>
            <a:r>
              <a:rPr lang="en-US" b="1" dirty="0" smtClean="0"/>
              <a:t>Am </a:t>
            </a:r>
            <a:r>
              <a:rPr lang="en-US" b="1" dirty="0" err="1" smtClean="0"/>
              <a:t>scris</a:t>
            </a:r>
            <a:r>
              <a:rPr lang="en-US" b="1" dirty="0" smtClean="0"/>
              <a:t> </a:t>
            </a:r>
            <a:r>
              <a:rPr lang="en-US" b="1" dirty="0" err="1" smtClean="0"/>
              <a:t>metodologia</a:t>
            </a:r>
            <a:r>
              <a:rPr lang="en-US" b="1" dirty="0" smtClean="0"/>
              <a:t> de </a:t>
            </a:r>
            <a:r>
              <a:rPr lang="en-US" b="1" dirty="0" err="1" smtClean="0"/>
              <a:t>aplicare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51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7" y="93133"/>
            <a:ext cx="12014199" cy="11006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u="sng" dirty="0" smtClean="0">
                <a:solidFill>
                  <a:srgbClr val="002060"/>
                </a:solidFill>
                <a:latin typeface="+mn-lt"/>
              </a:rPr>
              <a:t>13.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</a:rPr>
              <a:t>Pentru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</a:rPr>
              <a:t>Proiecte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 POIM dedicate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</a:rPr>
              <a:t>unor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</a:rPr>
              <a:t>noi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</a:rPr>
              <a:t>secții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 ATI: </a:t>
            </a: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>fie MODULARE </a:t>
            </a:r>
            <a:r>
              <a:rPr lang="en-US" sz="2400" b="1" i="1" dirty="0" err="1" smtClean="0">
                <a:solidFill>
                  <a:srgbClr val="FF0000"/>
                </a:solidFill>
                <a:latin typeface="+mn-lt"/>
              </a:rPr>
              <a:t>temporare</a:t>
            </a: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>,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>fie CONSTRUCȚIE secție ATI </a:t>
            </a:r>
            <a:r>
              <a:rPr lang="en-US" sz="2400" b="1" i="1" dirty="0" err="1" smtClean="0">
                <a:solidFill>
                  <a:srgbClr val="FF0000"/>
                </a:solidFill>
                <a:latin typeface="+mn-lt"/>
              </a:rPr>
              <a:t>independentă</a:t>
            </a: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> (1.100 </a:t>
            </a:r>
            <a:r>
              <a:rPr lang="en-US" sz="2400" b="1" i="1" dirty="0" err="1" smtClean="0">
                <a:solidFill>
                  <a:srgbClr val="FF0000"/>
                </a:solidFill>
                <a:latin typeface="+mn-lt"/>
              </a:rPr>
              <a:t>m.p</a:t>
            </a: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>.)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2332"/>
            <a:ext cx="11353800" cy="554566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a</a:t>
            </a:r>
            <a:r>
              <a:rPr lang="en-US" b="1" u="sng" dirty="0" smtClean="0"/>
              <a:t>m pus </a:t>
            </a:r>
            <a:r>
              <a:rPr lang="en-US" b="1" u="sng" dirty="0" err="1" smtClean="0"/>
              <a:t>pe</a:t>
            </a:r>
            <a:r>
              <a:rPr lang="en-US" b="1" u="sng" dirty="0" smtClean="0"/>
              <a:t> 09.11.202020 la </a:t>
            </a:r>
            <a:r>
              <a:rPr lang="en-US" b="1" u="sng" dirty="0" err="1" smtClean="0"/>
              <a:t>dispoziția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Ministerului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Fondurilor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Europene</a:t>
            </a:r>
            <a:r>
              <a:rPr lang="en-US" b="1" u="sng" dirty="0" smtClean="0"/>
              <a:t>:</a:t>
            </a:r>
          </a:p>
          <a:p>
            <a:endParaRPr lang="en-US" dirty="0"/>
          </a:p>
          <a:p>
            <a:r>
              <a:rPr lang="en-US" sz="2400" b="1" i="1" dirty="0" err="1" smtClean="0"/>
              <a:t>Memoriu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justificativ</a:t>
            </a:r>
            <a:endParaRPr lang="en-US" sz="2400" b="1" i="1" dirty="0" smtClean="0"/>
          </a:p>
          <a:p>
            <a:endParaRPr lang="en-US" sz="2400" b="1" i="1" dirty="0" smtClean="0"/>
          </a:p>
          <a:p>
            <a:r>
              <a:rPr lang="en-US" sz="2400" b="1" i="1" dirty="0" err="1" smtClean="0">
                <a:solidFill>
                  <a:srgbClr val="FF0000"/>
                </a:solidFill>
              </a:rPr>
              <a:t>Planuri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spital</a:t>
            </a:r>
            <a:r>
              <a:rPr lang="en-US" sz="2400" b="1" i="1" dirty="0" smtClean="0">
                <a:solidFill>
                  <a:srgbClr val="FF0000"/>
                </a:solidFill>
              </a:rPr>
              <a:t> /secție ATI Modular Temporar, elaborate de: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Plan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Construcție</a:t>
            </a:r>
            <a:r>
              <a:rPr lang="en-US" sz="2400" b="1" i="1" dirty="0" smtClean="0">
                <a:solidFill>
                  <a:srgbClr val="FF0000"/>
                </a:solidFill>
              </a:rPr>
              <a:t> secție ATI 15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paturi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independentă</a:t>
            </a:r>
            <a:r>
              <a:rPr lang="en-US" sz="2400" b="1" i="1" dirty="0" smtClean="0">
                <a:solidFill>
                  <a:srgbClr val="FF0000"/>
                </a:solidFill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elaborat</a:t>
            </a:r>
            <a:r>
              <a:rPr lang="en-US" sz="2400" b="1" i="1" dirty="0" smtClean="0">
                <a:solidFill>
                  <a:srgbClr val="FF0000"/>
                </a:solidFill>
              </a:rPr>
              <a:t> de</a:t>
            </a:r>
            <a:r>
              <a:rPr lang="en-US" sz="2400" b="1" i="1" dirty="0">
                <a:solidFill>
                  <a:srgbClr val="FF0000"/>
                </a:solidFill>
              </a:rPr>
              <a:t>: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33" y="2625195"/>
            <a:ext cx="2791354" cy="2556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33" y="2625195"/>
            <a:ext cx="1884892" cy="2556406"/>
          </a:xfrm>
          <a:prstGeom prst="rect">
            <a:avLst/>
          </a:prstGeom>
        </p:spPr>
      </p:pic>
      <p:pic>
        <p:nvPicPr>
          <p:cNvPr id="6" name="Picture 5" descr="Ant_SRATI_SOCIETAT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133" y="5579533"/>
            <a:ext cx="3716867" cy="127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7" y="4216400"/>
            <a:ext cx="7298266" cy="30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41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 smtClean="0">
                <a:solidFill>
                  <a:srgbClr val="002060"/>
                </a:solidFill>
                <a:latin typeface="+mn-lt"/>
              </a:rPr>
              <a:t>14. VARIA</a:t>
            </a:r>
            <a:endParaRPr lang="en-US" sz="48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33" y="1794933"/>
            <a:ext cx="11074667" cy="4902200"/>
          </a:xfrm>
        </p:spPr>
        <p:txBody>
          <a:bodyPr/>
          <a:lstStyle/>
          <a:p>
            <a:r>
              <a:rPr lang="en-US" b="1" dirty="0" err="1" smtClean="0"/>
              <a:t>Specializare</a:t>
            </a:r>
            <a:r>
              <a:rPr lang="en-US" b="1" dirty="0" smtClean="0"/>
              <a:t> </a:t>
            </a:r>
            <a:r>
              <a:rPr lang="en-US" b="1" dirty="0" err="1" smtClean="0"/>
              <a:t>asistente</a:t>
            </a:r>
            <a:r>
              <a:rPr lang="en-US" b="1" dirty="0" smtClean="0"/>
              <a:t> ATI! </a:t>
            </a:r>
            <a:r>
              <a:rPr lang="en-US" b="1" i="1" u="sng" dirty="0" smtClean="0">
                <a:solidFill>
                  <a:srgbClr val="C00000"/>
                </a:solidFill>
              </a:rPr>
              <a:t>GRUP COMUN de LUCRU cu OAMMR!</a:t>
            </a:r>
          </a:p>
          <a:p>
            <a:endParaRPr lang="en-US" b="1" dirty="0"/>
          </a:p>
          <a:p>
            <a:r>
              <a:rPr lang="en-US" b="1" u="sng" dirty="0" smtClean="0">
                <a:solidFill>
                  <a:srgbClr val="FF0000"/>
                </a:solidFill>
              </a:rPr>
              <a:t>13 Sept. </a:t>
            </a:r>
            <a:r>
              <a:rPr lang="en-US" b="1" u="sng" dirty="0" err="1">
                <a:solidFill>
                  <a:srgbClr val="FF0000"/>
                </a:solidFill>
              </a:rPr>
              <a:t>Z</a:t>
            </a:r>
            <a:r>
              <a:rPr lang="en-US" b="1" u="sng" dirty="0" err="1" smtClean="0">
                <a:solidFill>
                  <a:srgbClr val="FF0000"/>
                </a:solidFill>
              </a:rPr>
              <a:t>iua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I</a:t>
            </a:r>
            <a:r>
              <a:rPr lang="en-US" b="1" u="sng" dirty="0" smtClean="0">
                <a:solidFill>
                  <a:srgbClr val="FF0000"/>
                </a:solidFill>
              </a:rPr>
              <a:t>nt. sepsis!!!!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b="1" u="sng" dirty="0" smtClean="0">
                <a:solidFill>
                  <a:srgbClr val="FF0000"/>
                </a:solidFill>
              </a:rPr>
              <a:t>17 </a:t>
            </a:r>
            <a:r>
              <a:rPr lang="en-US" b="1" u="sng" dirty="0" err="1" smtClean="0">
                <a:solidFill>
                  <a:srgbClr val="FF0000"/>
                </a:solidFill>
              </a:rPr>
              <a:t>sept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</a:rPr>
              <a:t>ziua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S</a:t>
            </a:r>
            <a:r>
              <a:rPr lang="en-US" b="1" u="sng" dirty="0" err="1" smtClean="0">
                <a:solidFill>
                  <a:srgbClr val="FF0000"/>
                </a:solidFill>
              </a:rPr>
              <a:t>igurantei</a:t>
            </a:r>
            <a:r>
              <a:rPr lang="en-US" b="1" u="sng" dirty="0" smtClean="0">
                <a:solidFill>
                  <a:srgbClr val="FF0000"/>
                </a:solidFill>
              </a:rPr>
              <a:t> PACIENȚILOR!!!!!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b="1" u="sng" dirty="0" smtClean="0">
                <a:solidFill>
                  <a:srgbClr val="FF0000"/>
                </a:solidFill>
              </a:rPr>
              <a:t>TAXE PTR PUBLICITATE site SRATI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15.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Congresul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ESAIC</a:t>
            </a:r>
            <a:endParaRPr lang="en-US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VIRTUAL</a:t>
            </a:r>
            <a:endParaRPr lang="en-US" b="1" u="sng" dirty="0">
              <a:solidFill>
                <a:srgbClr val="FF0000"/>
              </a:solidFill>
            </a:endParaRP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28 - 30 NOIEMBRIE 2020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9733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    </a:t>
            </a:r>
            <a:r>
              <a:rPr lang="en-US" sz="3100" b="1" dirty="0" smtClean="0">
                <a:solidFill>
                  <a:srgbClr val="C00000"/>
                </a:solidFill>
                <a:latin typeface="+mn-lt"/>
              </a:rPr>
              <a:t>16. </a:t>
            </a:r>
            <a:r>
              <a:rPr lang="en-US" sz="4000" b="1" u="sng" dirty="0" smtClean="0">
                <a:solidFill>
                  <a:srgbClr val="FF0000"/>
                </a:solidFill>
                <a:latin typeface="+mn-lt"/>
              </a:rPr>
              <a:t>S.R.A.T.I.  </a:t>
            </a:r>
            <a:r>
              <a:rPr lang="en-US" sz="4000" b="1" u="sng" dirty="0">
                <a:solidFill>
                  <a:srgbClr val="FF0000"/>
                </a:solidFill>
                <a:latin typeface="+mn-lt"/>
              </a:rPr>
              <a:t>și   </a:t>
            </a:r>
            <a:r>
              <a:rPr lang="en-US" sz="4000" b="1" u="sng" dirty="0" err="1">
                <a:solidFill>
                  <a:srgbClr val="FF0000"/>
                </a:solidFill>
                <a:latin typeface="+mn-lt"/>
              </a:rPr>
              <a:t>Societatea</a:t>
            </a:r>
            <a:r>
              <a:rPr lang="en-US" sz="40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n-lt"/>
              </a:rPr>
              <a:t>Europenă</a:t>
            </a:r>
            <a:r>
              <a:rPr lang="en-US" sz="4000" b="1" u="sng" dirty="0">
                <a:solidFill>
                  <a:srgbClr val="FF0000"/>
                </a:solidFill>
                <a:latin typeface="+mn-lt"/>
              </a:rPr>
              <a:t> de </a:t>
            </a:r>
            <a:r>
              <a:rPr lang="en-US" sz="4000" b="1" u="sng" dirty="0" err="1">
                <a:solidFill>
                  <a:srgbClr val="FF0000"/>
                </a:solidFill>
                <a:latin typeface="+mn-lt"/>
              </a:rPr>
              <a:t>Terapie</a:t>
            </a:r>
            <a:r>
              <a:rPr lang="en-US" sz="40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n-lt"/>
              </a:rPr>
              <a:t>Intensivă</a:t>
            </a:r>
            <a:endParaRPr lang="en-US" sz="40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6" y="1887794"/>
            <a:ext cx="12123174" cy="497020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dirty="0"/>
          </a:p>
          <a:p>
            <a:pPr>
              <a:lnSpc>
                <a:spcPct val="120000"/>
              </a:lnSpc>
            </a:pPr>
            <a:r>
              <a:rPr lang="en-US" sz="8000" b="1" dirty="0" smtClean="0"/>
              <a:t>Au </a:t>
            </a:r>
            <a:r>
              <a:rPr lang="en-US" sz="8000" b="1" dirty="0" err="1" smtClean="0"/>
              <a:t>demarat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în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Noiembrie</a:t>
            </a:r>
            <a:r>
              <a:rPr lang="en-US" sz="8000" b="1" dirty="0" smtClean="0"/>
              <a:t> 2020: </a:t>
            </a:r>
            <a:r>
              <a:rPr lang="en-US" sz="9600" b="1" i="1" u="sng" dirty="0" smtClean="0">
                <a:solidFill>
                  <a:srgbClr val="002060"/>
                </a:solidFill>
              </a:rPr>
              <a:t>“CURSUL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destinat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TRAININGULUI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accelerat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de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formare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bazală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în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Terapie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Intenisvă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a PERSONALULUI MEDICAL (MEDICI ȘI ASISTENTE) </a:t>
            </a:r>
            <a:r>
              <a:rPr lang="en-US" sz="9600" b="1" i="1" u="sng" dirty="0" smtClean="0">
                <a:solidFill>
                  <a:srgbClr val="C00000"/>
                </a:solidFill>
              </a:rPr>
              <a:t>care NU </a:t>
            </a:r>
            <a:r>
              <a:rPr lang="en-US" sz="9600" b="1" i="1" u="sng" dirty="0" err="1" smtClean="0">
                <a:solidFill>
                  <a:srgbClr val="C00000"/>
                </a:solidFill>
              </a:rPr>
              <a:t>lucrează</a:t>
            </a:r>
            <a:r>
              <a:rPr lang="en-US" sz="9600" b="1" i="1" u="sng" dirty="0" smtClean="0">
                <a:solidFill>
                  <a:srgbClr val="C0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C00000"/>
                </a:solidFill>
              </a:rPr>
              <a:t>în</a:t>
            </a:r>
            <a:r>
              <a:rPr lang="en-US" sz="9600" b="1" i="1" u="sng" dirty="0" smtClean="0">
                <a:solidFill>
                  <a:srgbClr val="C00000"/>
                </a:solidFill>
              </a:rPr>
              <a:t> mod </a:t>
            </a:r>
            <a:r>
              <a:rPr lang="en-US" sz="9600" b="1" i="1" u="sng" dirty="0" err="1" smtClean="0">
                <a:solidFill>
                  <a:srgbClr val="C00000"/>
                </a:solidFill>
              </a:rPr>
              <a:t>uzual</a:t>
            </a:r>
            <a:r>
              <a:rPr lang="en-US" sz="9600" b="1" i="1" u="sng" dirty="0" smtClean="0">
                <a:solidFill>
                  <a:srgbClr val="C0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C00000"/>
                </a:solidFill>
              </a:rPr>
              <a:t>în</a:t>
            </a:r>
            <a:r>
              <a:rPr lang="en-US" sz="9600" b="1" i="1" u="sng" dirty="0" smtClean="0">
                <a:solidFill>
                  <a:srgbClr val="C00000"/>
                </a:solidFill>
              </a:rPr>
              <a:t> T.I.</a:t>
            </a:r>
            <a:r>
              <a:rPr lang="en-US" sz="9600" b="1" i="1" dirty="0" smtClean="0">
                <a:solidFill>
                  <a:srgbClr val="C00000"/>
                </a:solidFill>
              </a:rPr>
              <a:t>”</a:t>
            </a:r>
          </a:p>
          <a:p>
            <a:endParaRPr lang="en-US" sz="8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6000" b="1" dirty="0" smtClean="0"/>
              <a:t>                                                                                                                                                    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pentru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toate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002060"/>
                </a:solidFill>
              </a:rPr>
              <a:t>statele</a:t>
            </a:r>
            <a:r>
              <a:rPr lang="en-US" sz="9600" b="1" i="1" u="sng" dirty="0" smtClean="0">
                <a:solidFill>
                  <a:srgbClr val="002060"/>
                </a:solidFill>
              </a:rPr>
              <a:t> UE + U.K.!!!</a:t>
            </a:r>
          </a:p>
          <a:p>
            <a:pPr marL="0" indent="0">
              <a:buNone/>
            </a:pPr>
            <a:endParaRPr lang="en-US" sz="6000" b="1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 err="1" smtClean="0"/>
              <a:t>Trainingul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va</a:t>
            </a:r>
            <a:r>
              <a:rPr lang="en-US" sz="9600" b="1" dirty="0" smtClean="0"/>
              <a:t> fi </a:t>
            </a:r>
            <a:r>
              <a:rPr lang="en-US" sz="9600" b="1" dirty="0" err="1" smtClean="0"/>
              <a:t>efectuat</a:t>
            </a:r>
            <a:r>
              <a:rPr lang="en-US" sz="9600" b="1" dirty="0" smtClean="0"/>
              <a:t>:  </a:t>
            </a:r>
            <a:r>
              <a:rPr lang="en-US" sz="9600" b="1" i="1" dirty="0" smtClean="0">
                <a:solidFill>
                  <a:srgbClr val="002060"/>
                </a:solidFill>
              </a:rPr>
              <a:t>on-line +  </a:t>
            </a:r>
            <a:r>
              <a:rPr lang="en-US" sz="9600" b="1" i="1" dirty="0" err="1" smtClean="0">
                <a:solidFill>
                  <a:srgbClr val="002060"/>
                </a:solidFill>
              </a:rPr>
              <a:t>Realitate</a:t>
            </a:r>
            <a:r>
              <a:rPr lang="en-US" sz="9600" b="1" i="1" dirty="0" smtClean="0">
                <a:solidFill>
                  <a:srgbClr val="002060"/>
                </a:solidFill>
              </a:rPr>
              <a:t> </a:t>
            </a:r>
            <a:r>
              <a:rPr lang="en-US" sz="9600" b="1" i="1" dirty="0" err="1" smtClean="0">
                <a:solidFill>
                  <a:srgbClr val="002060"/>
                </a:solidFill>
              </a:rPr>
              <a:t>Virtuală</a:t>
            </a:r>
            <a:r>
              <a:rPr lang="en-US" sz="9600" b="1" i="1" dirty="0" smtClean="0">
                <a:solidFill>
                  <a:srgbClr val="002060"/>
                </a:solidFill>
              </a:rPr>
              <a:t> –  </a:t>
            </a:r>
            <a:r>
              <a:rPr lang="en-US" sz="9600" b="1" i="1" dirty="0" err="1" smtClean="0">
                <a:solidFill>
                  <a:srgbClr val="002060"/>
                </a:solidFill>
              </a:rPr>
              <a:t>Simulare</a:t>
            </a:r>
            <a:r>
              <a:rPr lang="en-US" sz="9600" b="1" i="1" dirty="0" smtClean="0">
                <a:solidFill>
                  <a:srgbClr val="002060"/>
                </a:solidFill>
              </a:rPr>
              <a:t>  + </a:t>
            </a:r>
            <a:r>
              <a:rPr lang="en-US" sz="9600" b="1" i="1" dirty="0" err="1" smtClean="0">
                <a:solidFill>
                  <a:srgbClr val="002060"/>
                </a:solidFill>
              </a:rPr>
              <a:t>studiu</a:t>
            </a:r>
            <a:r>
              <a:rPr lang="en-US" sz="9600" b="1" i="1" dirty="0" smtClean="0">
                <a:solidFill>
                  <a:srgbClr val="002060"/>
                </a:solidFill>
              </a:rPr>
              <a:t> individual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 err="1" smtClean="0">
                <a:solidFill>
                  <a:srgbClr val="00B0F0"/>
                </a:solidFill>
              </a:rPr>
              <a:t>Traineri</a:t>
            </a:r>
            <a:r>
              <a:rPr lang="en-US" sz="9600" b="1" dirty="0" smtClean="0">
                <a:solidFill>
                  <a:srgbClr val="00B0F0"/>
                </a:solidFill>
              </a:rPr>
              <a:t>:  </a:t>
            </a:r>
            <a:r>
              <a:rPr lang="en-US" sz="9600" b="1" dirty="0" err="1" smtClean="0">
                <a:solidFill>
                  <a:srgbClr val="00B0F0"/>
                </a:solidFill>
              </a:rPr>
              <a:t>peste</a:t>
            </a:r>
            <a:r>
              <a:rPr lang="en-US" sz="9600" b="1" dirty="0" smtClean="0">
                <a:solidFill>
                  <a:srgbClr val="00B0F0"/>
                </a:solidFill>
              </a:rPr>
              <a:t>  60 </a:t>
            </a:r>
            <a:r>
              <a:rPr lang="en-US" sz="9600" b="1" dirty="0" err="1" smtClean="0">
                <a:solidFill>
                  <a:srgbClr val="00B0F0"/>
                </a:solidFill>
              </a:rPr>
              <a:t>medici</a:t>
            </a:r>
            <a:r>
              <a:rPr lang="en-US" sz="9600" b="1" dirty="0" smtClean="0">
                <a:solidFill>
                  <a:srgbClr val="00B0F0"/>
                </a:solidFill>
              </a:rPr>
              <a:t> ATI din </a:t>
            </a:r>
            <a:r>
              <a:rPr lang="en-US" sz="9600" b="1" dirty="0" err="1" smtClean="0">
                <a:solidFill>
                  <a:srgbClr val="00B0F0"/>
                </a:solidFill>
              </a:rPr>
              <a:t>România</a:t>
            </a:r>
            <a:r>
              <a:rPr lang="en-US" sz="9600" b="1" dirty="0" smtClean="0">
                <a:solidFill>
                  <a:srgbClr val="00B0F0"/>
                </a:solidFill>
              </a:rPr>
              <a:t> </a:t>
            </a:r>
            <a:r>
              <a:rPr lang="en-US" sz="9600" b="1" dirty="0" err="1" smtClean="0">
                <a:solidFill>
                  <a:srgbClr val="00B0F0"/>
                </a:solidFill>
              </a:rPr>
              <a:t>membrii</a:t>
            </a:r>
            <a:r>
              <a:rPr lang="en-US" sz="9600" b="1" dirty="0" smtClean="0">
                <a:solidFill>
                  <a:srgbClr val="00B0F0"/>
                </a:solidFill>
              </a:rPr>
              <a:t> SRATI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u="sng" dirty="0" err="1" smtClean="0">
                <a:solidFill>
                  <a:srgbClr val="A50021"/>
                </a:solidFill>
              </a:rPr>
              <a:t>Țintă</a:t>
            </a:r>
            <a:r>
              <a:rPr lang="en-US" sz="9600" b="1" u="sng" dirty="0" smtClean="0">
                <a:solidFill>
                  <a:srgbClr val="A50021"/>
                </a:solidFill>
              </a:rPr>
              <a:t>: </a:t>
            </a:r>
            <a:r>
              <a:rPr lang="en-US" sz="9600" b="1" u="sng" dirty="0" err="1" smtClean="0">
                <a:solidFill>
                  <a:srgbClr val="A50021"/>
                </a:solidFill>
              </a:rPr>
              <a:t>formare</a:t>
            </a:r>
            <a:r>
              <a:rPr lang="en-US" sz="9600" b="1" u="sng" dirty="0" smtClean="0">
                <a:solidFill>
                  <a:srgbClr val="A50021"/>
                </a:solidFill>
              </a:rPr>
              <a:t> </a:t>
            </a:r>
            <a:r>
              <a:rPr lang="en-US" sz="9600" b="1" u="sng" dirty="0" err="1" smtClean="0">
                <a:solidFill>
                  <a:srgbClr val="A50021"/>
                </a:solidFill>
              </a:rPr>
              <a:t>prin</a:t>
            </a:r>
            <a:r>
              <a:rPr lang="en-US" sz="9600" b="1" u="sng" dirty="0" smtClean="0">
                <a:solidFill>
                  <a:srgbClr val="A50021"/>
                </a:solidFill>
              </a:rPr>
              <a:t> training a  1.500 </a:t>
            </a:r>
            <a:r>
              <a:rPr lang="en-US" sz="9600" b="1" u="sng" dirty="0" err="1" smtClean="0">
                <a:solidFill>
                  <a:srgbClr val="A50021"/>
                </a:solidFill>
              </a:rPr>
              <a:t>medici</a:t>
            </a:r>
            <a:r>
              <a:rPr lang="en-US" sz="9600" b="1" u="sng" dirty="0" smtClean="0">
                <a:solidFill>
                  <a:srgbClr val="A50021"/>
                </a:solidFill>
              </a:rPr>
              <a:t> + 2.500 </a:t>
            </a:r>
            <a:r>
              <a:rPr lang="en-US" sz="9600" b="1" u="sng" dirty="0" err="1" smtClean="0">
                <a:solidFill>
                  <a:srgbClr val="A50021"/>
                </a:solidFill>
              </a:rPr>
              <a:t>asistente</a:t>
            </a:r>
            <a:r>
              <a:rPr lang="en-US" sz="9600" b="1" u="sng" dirty="0" smtClean="0">
                <a:solidFill>
                  <a:srgbClr val="A50021"/>
                </a:solidFill>
              </a:rPr>
              <a:t> din </a:t>
            </a:r>
            <a:r>
              <a:rPr lang="en-US" sz="9600" b="1" u="sng" dirty="0" err="1" smtClean="0">
                <a:solidFill>
                  <a:srgbClr val="A50021"/>
                </a:solidFill>
              </a:rPr>
              <a:t>alte</a:t>
            </a:r>
            <a:r>
              <a:rPr lang="en-US" sz="9600" b="1" u="sng" dirty="0" smtClean="0">
                <a:solidFill>
                  <a:srgbClr val="A50021"/>
                </a:solidFill>
              </a:rPr>
              <a:t> </a:t>
            </a:r>
            <a:r>
              <a:rPr lang="en-US" sz="9600" b="1" u="sng" dirty="0" err="1" smtClean="0">
                <a:solidFill>
                  <a:srgbClr val="A50021"/>
                </a:solidFill>
              </a:rPr>
              <a:t>specialități</a:t>
            </a:r>
            <a:endParaRPr lang="en-US" sz="9600" b="1" u="sng" dirty="0" smtClean="0">
              <a:solidFill>
                <a:srgbClr val="A5002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9600" b="1" u="sng" dirty="0" smtClean="0">
              <a:solidFill>
                <a:srgbClr val="A5002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 smtClean="0">
                <a:solidFill>
                  <a:srgbClr val="FF0000"/>
                </a:solidFill>
              </a:rPr>
              <a:t>La </a:t>
            </a:r>
            <a:r>
              <a:rPr lang="en-US" sz="9600" b="1" dirty="0" err="1" smtClean="0">
                <a:solidFill>
                  <a:srgbClr val="FF0000"/>
                </a:solidFill>
              </a:rPr>
              <a:t>sfârșit</a:t>
            </a:r>
            <a:r>
              <a:rPr lang="en-US" sz="9600" b="1" dirty="0" smtClean="0">
                <a:solidFill>
                  <a:srgbClr val="FF0000"/>
                </a:solidFill>
              </a:rPr>
              <a:t> (</a:t>
            </a:r>
            <a:r>
              <a:rPr lang="en-US" sz="9600" b="1" dirty="0" err="1" smtClean="0">
                <a:solidFill>
                  <a:srgbClr val="FF0000"/>
                </a:solidFill>
              </a:rPr>
              <a:t>mijloc</a:t>
            </a:r>
            <a:r>
              <a:rPr lang="en-US" sz="9600" b="1" dirty="0" smtClean="0">
                <a:solidFill>
                  <a:srgbClr val="FF0000"/>
                </a:solidFill>
              </a:rPr>
              <a:t> de </a:t>
            </a:r>
            <a:r>
              <a:rPr lang="en-US" sz="9600" b="1" dirty="0" err="1">
                <a:solidFill>
                  <a:srgbClr val="FF0000"/>
                </a:solidFill>
              </a:rPr>
              <a:t>i</a:t>
            </a:r>
            <a:r>
              <a:rPr lang="en-US" sz="9600" b="1" dirty="0" err="1" smtClean="0">
                <a:solidFill>
                  <a:srgbClr val="FF0000"/>
                </a:solidFill>
              </a:rPr>
              <a:t>anuarie</a:t>
            </a:r>
            <a:r>
              <a:rPr lang="en-US" sz="9600" b="1" dirty="0" smtClean="0">
                <a:solidFill>
                  <a:srgbClr val="FF0000"/>
                </a:solidFill>
              </a:rPr>
              <a:t> 2021): EXAMEN </a:t>
            </a:r>
            <a:r>
              <a:rPr lang="en-US" sz="9600" b="1" dirty="0" err="1" smtClean="0">
                <a:solidFill>
                  <a:srgbClr val="FF0000"/>
                </a:solidFill>
              </a:rPr>
              <a:t>iar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cei</a:t>
            </a:r>
            <a:r>
              <a:rPr lang="en-US" sz="9600" b="1" dirty="0" smtClean="0">
                <a:solidFill>
                  <a:srgbClr val="FF0000"/>
                </a:solidFill>
              </a:rPr>
              <a:t> care </a:t>
            </a:r>
            <a:r>
              <a:rPr lang="en-US" sz="9600" b="1" dirty="0" err="1" smtClean="0">
                <a:solidFill>
                  <a:srgbClr val="FF0000"/>
                </a:solidFill>
              </a:rPr>
              <a:t>promovează</a:t>
            </a:r>
            <a:r>
              <a:rPr lang="en-US" sz="9600" b="1" dirty="0" smtClean="0">
                <a:solidFill>
                  <a:srgbClr val="FF0000"/>
                </a:solidFill>
              </a:rPr>
              <a:t>, </a:t>
            </a:r>
            <a:r>
              <a:rPr lang="en-US" sz="9600" b="1" i="1" u="sng" dirty="0" smtClean="0">
                <a:solidFill>
                  <a:srgbClr val="FF0000"/>
                </a:solidFill>
              </a:rPr>
              <a:t>NU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vor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primi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o “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competență</a:t>
            </a:r>
            <a:r>
              <a:rPr lang="en-US" sz="9600" b="1" i="1" u="sng" dirty="0" smtClean="0">
                <a:solidFill>
                  <a:srgbClr val="FF0000"/>
                </a:solidFill>
              </a:rPr>
              <a:t>”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dar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vor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putea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ajuta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voluntar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în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</a:t>
            </a:r>
            <a:r>
              <a:rPr lang="en-US" sz="9600" b="1" i="1" u="sng" dirty="0" err="1" smtClean="0">
                <a:solidFill>
                  <a:srgbClr val="FF0000"/>
                </a:solidFill>
              </a:rPr>
              <a:t>secțiile</a:t>
            </a:r>
            <a:r>
              <a:rPr lang="en-US" sz="9600" b="1" i="1" u="sng" dirty="0" smtClean="0">
                <a:solidFill>
                  <a:srgbClr val="FF0000"/>
                </a:solidFill>
              </a:rPr>
              <a:t> ATI!!! </a:t>
            </a:r>
          </a:p>
          <a:p>
            <a:pPr>
              <a:lnSpc>
                <a:spcPct val="120000"/>
              </a:lnSpc>
            </a:pPr>
            <a:endParaRPr lang="en-US" sz="9600" b="1" dirty="0" smtClean="0">
              <a:solidFill>
                <a:srgbClr val="FF0000"/>
              </a:solidFill>
            </a:endParaRPr>
          </a:p>
          <a:p>
            <a:endParaRPr lang="en-US" sz="6000" b="1" dirty="0"/>
          </a:p>
          <a:p>
            <a:r>
              <a:rPr lang="en-US" sz="6000" b="1" dirty="0" smtClean="0"/>
              <a:t>                                         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///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…..</a:t>
            </a:r>
            <a:endParaRPr lang="en-US" dirty="0"/>
          </a:p>
        </p:txBody>
      </p:sp>
      <p:pic>
        <p:nvPicPr>
          <p:cNvPr id="4" name="Picture 3" descr="Ant_SRATI_SOCIETAT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38" y="825928"/>
            <a:ext cx="3716867" cy="127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06" y="825928"/>
            <a:ext cx="2760167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01" y="3113165"/>
            <a:ext cx="3241832" cy="10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" y="1825624"/>
            <a:ext cx="12039600" cy="503237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Gabriola" panose="04040605051002020D02" pitchFamily="82" charset="0"/>
              </a:rPr>
              <a:t>   </a:t>
            </a:r>
          </a:p>
          <a:p>
            <a:pPr marL="0" indent="0" algn="ctr">
              <a:buNone/>
            </a:pPr>
            <a:r>
              <a:rPr lang="en-US" sz="5700" b="1" i="1" smtClean="0">
                <a:solidFill>
                  <a:srgbClr val="002060"/>
                </a:solidFill>
                <a:latin typeface="Gabriola" panose="04040605051002020D02" pitchFamily="82" charset="0"/>
              </a:rPr>
              <a:t>Doar</a:t>
            </a:r>
            <a:r>
              <a:rPr lang="en-US" sz="57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en-US" sz="5700" b="1" i="1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atunci</a:t>
            </a:r>
            <a:r>
              <a:rPr lang="fr-FR" sz="57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când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 VA FI BINE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din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nou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,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vom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ști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că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ne-am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făcut</a:t>
            </a:r>
            <a:r>
              <a:rPr lang="fr-FR" sz="5700" b="1" i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fr-FR" sz="5700" b="1" i="1" dirty="0" err="1">
                <a:solidFill>
                  <a:srgbClr val="002060"/>
                </a:solidFill>
                <a:latin typeface="Gabriola" panose="04040605051002020D02" pitchFamily="82" charset="0"/>
              </a:rPr>
              <a:t>datoria</a:t>
            </a:r>
            <a:r>
              <a:rPr lang="fr-FR" sz="57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. </a:t>
            </a:r>
            <a:endParaRPr lang="en-US" sz="5700" b="1" dirty="0" smtClean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en-US" sz="5700" b="1" dirty="0">
              <a:solidFill>
                <a:srgbClr val="FF0000"/>
              </a:solidFill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MULȚUMESC!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Ant_SRATI_SOCIETAT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7" y="110067"/>
            <a:ext cx="11819465" cy="19219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116441" y="2370667"/>
            <a:ext cx="123084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 err="1" smtClean="0">
                <a:solidFill>
                  <a:srgbClr val="0070C0"/>
                </a:solidFill>
              </a:rPr>
              <a:t>Mulțumiri</a:t>
            </a:r>
            <a:r>
              <a:rPr lang="en-US" sz="2400" b="1" i="1" u="sng" dirty="0" smtClean="0">
                <a:solidFill>
                  <a:srgbClr val="0070C0"/>
                </a:solidFill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</a:rPr>
              <a:t>toți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membrii</a:t>
            </a:r>
            <a:r>
              <a:rPr lang="en-US" sz="2400" b="1" dirty="0" smtClean="0">
                <a:solidFill>
                  <a:srgbClr val="0070C0"/>
                </a:solidFill>
              </a:rPr>
              <a:t> SRATI, </a:t>
            </a:r>
            <a:r>
              <a:rPr lang="en-US" sz="2400" b="1" dirty="0" err="1" smtClean="0">
                <a:solidFill>
                  <a:srgbClr val="0070C0"/>
                </a:solidFill>
              </a:rPr>
              <a:t>Prof.dr.Dorel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Săndesc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Prof.dr</a:t>
            </a:r>
            <a:r>
              <a:rPr lang="en-US" sz="2400" b="1" dirty="0" smtClean="0">
                <a:solidFill>
                  <a:srgbClr val="0070C0"/>
                </a:solidFill>
              </a:rPr>
              <a:t>. Daniela </a:t>
            </a:r>
            <a:r>
              <a:rPr lang="en-US" sz="2400" b="1" dirty="0" err="1" smtClean="0">
                <a:solidFill>
                  <a:srgbClr val="0070C0"/>
                </a:solidFill>
              </a:rPr>
              <a:t>Filipescu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Senat</a:t>
            </a:r>
            <a:r>
              <a:rPr lang="en-US" sz="2400" b="1" dirty="0" smtClean="0">
                <a:solidFill>
                  <a:srgbClr val="0070C0"/>
                </a:solidFill>
              </a:rPr>
              <a:t> S.R.A.T.I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844801"/>
            <a:ext cx="12191999" cy="88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Mulțumiri</a:t>
            </a:r>
            <a:r>
              <a:rPr lang="en-US" sz="2800" b="1" dirty="0" smtClean="0">
                <a:solidFill>
                  <a:srgbClr val="FF0000"/>
                </a:solidFill>
              </a:rPr>
              <a:t> SPECIALE: Dr. LIANA VĂLEANU, Dr. MIHAI ȘTEFAN, Dr. ALEX ROGOBETE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2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" y="365125"/>
            <a:ext cx="12114998" cy="780281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latin typeface="+mn-lt"/>
              </a:rPr>
              <a:t>3. </a:t>
            </a:r>
            <a:r>
              <a:rPr lang="en-US" sz="3600" b="1" u="sng" dirty="0" err="1" smtClean="0">
                <a:latin typeface="+mn-lt"/>
              </a:rPr>
              <a:t>Acțiuni</a:t>
            </a:r>
            <a:r>
              <a:rPr lang="en-US" sz="3600" b="1" u="sng" dirty="0" smtClean="0">
                <a:latin typeface="+mn-lt"/>
              </a:rPr>
              <a:t> SRATI </a:t>
            </a:r>
            <a:r>
              <a:rPr lang="en-US" sz="3600" b="1" u="sng" dirty="0" err="1" smtClean="0">
                <a:latin typeface="+mn-lt"/>
              </a:rPr>
              <a:t>pe</a:t>
            </a:r>
            <a:r>
              <a:rPr lang="en-US" sz="3600" b="1" u="sng" dirty="0" smtClean="0">
                <a:latin typeface="+mn-lt"/>
              </a:rPr>
              <a:t> </a:t>
            </a:r>
            <a:r>
              <a:rPr lang="en-US" sz="3600" b="1" u="sng" dirty="0" err="1">
                <a:latin typeface="+mn-lt"/>
              </a:rPr>
              <a:t>perioada</a:t>
            </a:r>
            <a:r>
              <a:rPr lang="en-US" sz="3600" b="1" u="sng" dirty="0">
                <a:latin typeface="+mn-lt"/>
              </a:rPr>
              <a:t> </a:t>
            </a:r>
            <a:r>
              <a:rPr lang="en-US" sz="3600" b="1" u="sng" dirty="0" err="1">
                <a:latin typeface="+mn-lt"/>
              </a:rPr>
              <a:t>pandemiei</a:t>
            </a:r>
            <a:r>
              <a:rPr lang="en-US" sz="3600" b="1" u="sng" dirty="0">
                <a:latin typeface="+mn-lt"/>
              </a:rPr>
              <a:t>: </a:t>
            </a:r>
            <a:r>
              <a:rPr lang="en-US" sz="3200" b="1" u="sng" dirty="0" err="1">
                <a:solidFill>
                  <a:srgbClr val="FF0000"/>
                </a:solidFill>
                <a:latin typeface="+mn-lt"/>
              </a:rPr>
              <a:t>ajutoare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+mn-lt"/>
              </a:rPr>
              <a:t>catre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+mn-lt"/>
              </a:rPr>
              <a:t>colegi</a:t>
            </a:r>
            <a:endParaRPr lang="en-US" sz="32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5406"/>
            <a:ext cx="11353800" cy="5712593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r>
              <a:rPr lang="en-US" b="1" dirty="0" err="1" smtClean="0"/>
              <a:t>Cartea</a:t>
            </a:r>
            <a:r>
              <a:rPr lang="en-US" b="1" dirty="0" smtClean="0"/>
              <a:t> </a:t>
            </a:r>
            <a:r>
              <a:rPr lang="en-US" b="1" dirty="0" err="1" smtClean="0"/>
              <a:t>Pandemia</a:t>
            </a:r>
            <a:r>
              <a:rPr lang="en-US" b="1" dirty="0" smtClean="0"/>
              <a:t> COVID-19 </a:t>
            </a:r>
            <a:r>
              <a:rPr lang="en-US" b="1" dirty="0" err="1" smtClean="0"/>
              <a:t>în</a:t>
            </a:r>
            <a:r>
              <a:rPr lang="en-US" b="1" dirty="0" smtClean="0"/>
              <a:t> </a:t>
            </a:r>
            <a:r>
              <a:rPr lang="en-US" b="1" dirty="0" err="1" smtClean="0"/>
              <a:t>România</a:t>
            </a:r>
            <a:r>
              <a:rPr lang="en-US" b="1" dirty="0" smtClean="0"/>
              <a:t> </a:t>
            </a:r>
          </a:p>
          <a:p>
            <a:pPr marL="0" indent="0">
              <a:buNone/>
            </a:pPr>
            <a:r>
              <a:rPr lang="en-US" b="1" dirty="0" smtClean="0"/>
              <a:t>       </a:t>
            </a:r>
            <a:r>
              <a:rPr lang="en-US" b="1" dirty="0" err="1" smtClean="0"/>
              <a:t>cumpărare</a:t>
            </a:r>
            <a:r>
              <a:rPr lang="en-US" b="1" dirty="0" smtClean="0"/>
              <a:t> 300 </a:t>
            </a:r>
            <a:r>
              <a:rPr lang="en-US" b="1" dirty="0" err="1" smtClean="0"/>
              <a:t>bucăți</a:t>
            </a:r>
            <a:r>
              <a:rPr lang="en-US" b="1" dirty="0" smtClean="0"/>
              <a:t> (16.500 RON)</a:t>
            </a:r>
          </a:p>
          <a:p>
            <a:pPr marL="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  </a:t>
            </a:r>
            <a:r>
              <a:rPr lang="en-US" b="1" i="1" u="sng" dirty="0" smtClean="0">
                <a:solidFill>
                  <a:srgbClr val="FF0000"/>
                </a:solidFill>
              </a:rPr>
              <a:t>-  am </a:t>
            </a:r>
            <a:r>
              <a:rPr lang="en-US" b="1" i="1" u="sng" dirty="0" err="1" smtClean="0">
                <a:solidFill>
                  <a:srgbClr val="FF0000"/>
                </a:solidFill>
              </a:rPr>
              <a:t>trimis</a:t>
            </a:r>
            <a:r>
              <a:rPr lang="en-US" b="1" i="1" u="sng" dirty="0" smtClean="0">
                <a:solidFill>
                  <a:srgbClr val="FF0000"/>
                </a:solidFill>
              </a:rPr>
              <a:t> </a:t>
            </a:r>
            <a:r>
              <a:rPr lang="en-US" b="1" i="1" u="sng" dirty="0" err="1" smtClean="0">
                <a:solidFill>
                  <a:srgbClr val="FF0000"/>
                </a:solidFill>
              </a:rPr>
              <a:t>câte</a:t>
            </a:r>
            <a:r>
              <a:rPr lang="en-US" b="1" i="1" u="sng" dirty="0" smtClean="0">
                <a:solidFill>
                  <a:srgbClr val="FF0000"/>
                </a:solidFill>
              </a:rPr>
              <a:t> 1 exemplar </a:t>
            </a:r>
            <a:r>
              <a:rPr lang="en-US" b="1" i="1" u="sng" dirty="0" err="1" smtClean="0">
                <a:solidFill>
                  <a:srgbClr val="FF0000"/>
                </a:solidFill>
              </a:rPr>
              <a:t>către</a:t>
            </a:r>
            <a:r>
              <a:rPr lang="en-US" b="1" i="1" u="sng" dirty="0" smtClean="0">
                <a:solidFill>
                  <a:srgbClr val="FF0000"/>
                </a:solidFill>
              </a:rPr>
              <a:t> 226 </a:t>
            </a:r>
            <a:r>
              <a:rPr lang="en-US" b="1" i="1" u="sng" dirty="0" err="1" smtClean="0">
                <a:solidFill>
                  <a:srgbClr val="FF0000"/>
                </a:solidFill>
              </a:rPr>
              <a:t>secții</a:t>
            </a:r>
            <a:r>
              <a:rPr lang="en-US" b="1" i="1" u="sng" dirty="0" smtClean="0">
                <a:solidFill>
                  <a:srgbClr val="FF0000"/>
                </a:solidFill>
              </a:rPr>
              <a:t> ATI</a:t>
            </a: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utoShape 2" descr="https://mailx.alsysdata.net/squirrelmail/src/download.php?passed_id=79737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6951" y="2271803"/>
            <a:ext cx="6311443" cy="4058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256908"/>
            <a:ext cx="8246361" cy="46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266" y="173254"/>
            <a:ext cx="7035801" cy="65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867"/>
            <a:ext cx="10515600" cy="3725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u="sng" dirty="0">
                <a:solidFill>
                  <a:srgbClr val="002060"/>
                </a:solidFill>
                <a:latin typeface="+mn-lt"/>
              </a:rPr>
              <a:t>4</a:t>
            </a:r>
            <a:r>
              <a:rPr lang="en-US" sz="3600" b="1" u="sng" dirty="0" smtClean="0">
                <a:solidFill>
                  <a:srgbClr val="002060"/>
                </a:solidFill>
                <a:latin typeface="+mn-lt"/>
              </a:rPr>
              <a:t>. </a:t>
            </a:r>
            <a:r>
              <a:rPr lang="en-US" sz="3600" b="1" u="sng" dirty="0" err="1" smtClean="0">
                <a:solidFill>
                  <a:srgbClr val="002060"/>
                </a:solidFill>
                <a:latin typeface="+mn-lt"/>
              </a:rPr>
              <a:t>Sponsorizări</a:t>
            </a:r>
            <a:r>
              <a:rPr lang="en-US" sz="3600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+mn-lt"/>
              </a:rPr>
              <a:t>primite</a:t>
            </a:r>
            <a:r>
              <a:rPr lang="en-US" sz="3600" b="1" u="sng" dirty="0" smtClean="0">
                <a:solidFill>
                  <a:srgbClr val="002060"/>
                </a:solidFill>
                <a:latin typeface="+mn-lt"/>
              </a:rPr>
              <a:t> și </a:t>
            </a:r>
            <a:r>
              <a:rPr lang="en-US" sz="3600" b="1" u="sng" dirty="0" err="1" smtClean="0">
                <a:solidFill>
                  <a:srgbClr val="002060"/>
                </a:solidFill>
                <a:latin typeface="+mn-lt"/>
              </a:rPr>
              <a:t>distribuite</a:t>
            </a:r>
            <a:r>
              <a:rPr lang="en-US" sz="3600" b="1" u="sng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3600" b="1" u="sng" dirty="0" err="1" smtClean="0">
                <a:solidFill>
                  <a:srgbClr val="002060"/>
                </a:solidFill>
                <a:latin typeface="+mn-lt"/>
              </a:rPr>
              <a:t>în</a:t>
            </a:r>
            <a:r>
              <a:rPr lang="en-US" sz="3600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+mn-lt"/>
              </a:rPr>
              <a:t>bunuri</a:t>
            </a:r>
            <a:r>
              <a:rPr lang="en-US" sz="3600" b="1" u="sng" dirty="0" smtClean="0">
                <a:solidFill>
                  <a:srgbClr val="002060"/>
                </a:solidFill>
                <a:latin typeface="+mn-lt"/>
              </a:rPr>
              <a:t>:</a:t>
            </a:r>
            <a:endParaRPr lang="en-US" sz="36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29" y="1024468"/>
            <a:ext cx="11935327" cy="5152496"/>
          </a:xfrm>
        </p:spPr>
        <p:txBody>
          <a:bodyPr>
            <a:noAutofit/>
          </a:bodyPr>
          <a:lstStyle/>
          <a:p>
            <a:r>
              <a:rPr lang="en-US" sz="2000" b="1" u="sng" dirty="0" smtClean="0"/>
              <a:t>de la Firma AROBS </a:t>
            </a:r>
            <a:r>
              <a:rPr lang="en-US" sz="2000" b="1" u="sng" dirty="0" err="1" smtClean="0"/>
              <a:t>Cluj</a:t>
            </a:r>
            <a:r>
              <a:rPr lang="en-US" sz="2000" dirty="0" smtClean="0"/>
              <a:t>: </a:t>
            </a:r>
            <a:r>
              <a:rPr lang="en-US" sz="2000" b="1" i="1" dirty="0" smtClean="0"/>
              <a:t>- </a:t>
            </a:r>
            <a:r>
              <a:rPr lang="en-US" sz="2000" b="1" i="1" dirty="0"/>
              <a:t>40.000 </a:t>
            </a:r>
            <a:r>
              <a:rPr lang="en-US" sz="2000" b="1" i="1" dirty="0" err="1"/>
              <a:t>măști</a:t>
            </a:r>
            <a:r>
              <a:rPr lang="en-US" sz="2000" b="1" i="1" dirty="0"/>
              <a:t> FFP 2</a:t>
            </a:r>
            <a:endParaRPr lang="en-US" sz="2000" dirty="0"/>
          </a:p>
          <a:p>
            <a:pPr marL="0" indent="0">
              <a:buNone/>
            </a:pPr>
            <a:r>
              <a:rPr lang="en-US" sz="2000" b="1" i="1" dirty="0" smtClean="0"/>
              <a:t>                                              -  </a:t>
            </a:r>
            <a:r>
              <a:rPr lang="en-US" sz="2000" b="1" i="1" dirty="0"/>
              <a:t>5.000 </a:t>
            </a:r>
            <a:r>
              <a:rPr lang="en-US" sz="2000" b="1" i="1" dirty="0" err="1" smtClean="0"/>
              <a:t>combinezoane</a:t>
            </a:r>
            <a:endParaRPr lang="en-US" sz="2000" b="1" i="1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trimise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către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secțiile</a:t>
            </a:r>
            <a:r>
              <a:rPr lang="en-US" sz="2000" b="1" i="1" dirty="0" smtClean="0">
                <a:solidFill>
                  <a:srgbClr val="FF0000"/>
                </a:solidFill>
              </a:rPr>
              <a:t> ATI a 160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spitale</a:t>
            </a:r>
            <a:r>
              <a:rPr lang="en-US" sz="2000" b="1" i="1" dirty="0" smtClean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compania</a:t>
            </a:r>
            <a:r>
              <a:rPr lang="en-US" sz="2400" b="1" u="sng" dirty="0" smtClean="0">
                <a:solidFill>
                  <a:srgbClr val="002060"/>
                </a:solidFill>
              </a:rPr>
              <a:t> MEDIA FACTORY:  </a:t>
            </a:r>
            <a:r>
              <a:rPr lang="en-US" sz="2400" b="1" u="sng" dirty="0" smtClean="0">
                <a:solidFill>
                  <a:srgbClr val="FF0000"/>
                </a:solidFill>
              </a:rPr>
              <a:t>CAMPANIE  + TELEDON:  </a:t>
            </a:r>
            <a:r>
              <a:rPr lang="en-US" sz="2400" b="1" i="1" u="sng" dirty="0" smtClean="0">
                <a:solidFill>
                  <a:srgbClr val="C00000"/>
                </a:solidFill>
              </a:rPr>
              <a:t>“</a:t>
            </a:r>
            <a:r>
              <a:rPr lang="en-US" sz="2400" b="1" i="1" u="sng" dirty="0" err="1" smtClean="0">
                <a:solidFill>
                  <a:srgbClr val="C00000"/>
                </a:solidFill>
              </a:rPr>
              <a:t>România</a:t>
            </a:r>
            <a:r>
              <a:rPr lang="en-US" sz="2400" b="1" i="1" u="sng" dirty="0" smtClean="0">
                <a:solidFill>
                  <a:srgbClr val="C00000"/>
                </a:solidFill>
              </a:rPr>
              <a:t> are </a:t>
            </a:r>
            <a:r>
              <a:rPr lang="en-US" sz="2400" b="1" i="1" u="sng" dirty="0" err="1" smtClean="0">
                <a:solidFill>
                  <a:srgbClr val="C00000"/>
                </a:solidFill>
              </a:rPr>
              <a:t>nevoie</a:t>
            </a:r>
            <a:r>
              <a:rPr lang="en-US" sz="2400" b="1" i="1" u="sng" dirty="0" smtClean="0">
                <a:solidFill>
                  <a:srgbClr val="C00000"/>
                </a:solidFill>
              </a:rPr>
              <a:t> de ATI!”</a:t>
            </a:r>
          </a:p>
          <a:p>
            <a:endParaRPr lang="en-US" sz="2400" b="1" i="1" u="sng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rgbClr val="00B050"/>
                </a:solidFill>
              </a:rPr>
              <a:t>    </a:t>
            </a:r>
            <a:r>
              <a:rPr lang="en-US" sz="3200" b="1" u="sng" dirty="0" smtClean="0">
                <a:solidFill>
                  <a:srgbClr val="00B050"/>
                </a:solidFill>
              </a:rPr>
              <a:t> SRATI &amp;</a:t>
            </a:r>
          </a:p>
          <a:p>
            <a:pPr marL="0" indent="0">
              <a:buNone/>
            </a:pPr>
            <a:r>
              <a:rPr lang="en-US" sz="2000" b="1" i="1" dirty="0" smtClean="0"/>
              <a:t> </a:t>
            </a:r>
          </a:p>
          <a:p>
            <a:pPr marL="0" indent="0">
              <a:buNone/>
            </a:pPr>
            <a:r>
              <a:rPr lang="en-US" sz="2000" b="1" i="1" dirty="0" smtClean="0"/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- 4 CAMIOANE TIR cu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unități</a:t>
            </a:r>
            <a:r>
              <a:rPr lang="en-US" sz="2000" b="1" i="1" dirty="0" smtClean="0">
                <a:solidFill>
                  <a:srgbClr val="FF0000"/>
                </a:solidFill>
              </a:rPr>
              <a:t> ATI MOBILE 12 x 4 = 48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paturi</a:t>
            </a:r>
            <a:r>
              <a:rPr lang="en-US" sz="2000" b="1" i="1" dirty="0" smtClean="0">
                <a:solidFill>
                  <a:srgbClr val="FF0000"/>
                </a:solidFill>
              </a:rPr>
              <a:t> ATI </a:t>
            </a:r>
          </a:p>
          <a:p>
            <a:pPr marL="0" indent="0">
              <a:buNone/>
            </a:pPr>
            <a:r>
              <a:rPr lang="en-US" sz="2000" b="1" i="1" dirty="0"/>
              <a:t> </a:t>
            </a:r>
            <a:r>
              <a:rPr lang="en-US" sz="2000" b="1" i="1" dirty="0" smtClean="0"/>
              <a:t>-  4 </a:t>
            </a:r>
            <a:r>
              <a:rPr lang="en-US" sz="2000" b="1" i="1" dirty="0" err="1" smtClean="0"/>
              <a:t>Aparate</a:t>
            </a:r>
            <a:r>
              <a:rPr lang="en-US" sz="2000" b="1" i="1" dirty="0" smtClean="0"/>
              <a:t> OZONOTERAPIE (Timișoara</a:t>
            </a:r>
            <a:r>
              <a:rPr lang="en-US" sz="2000" b="1" i="1" dirty="0"/>
              <a:t>, </a:t>
            </a:r>
            <a:r>
              <a:rPr lang="en-US" sz="2000" b="1" i="1" dirty="0" err="1"/>
              <a:t>Bistrița</a:t>
            </a:r>
            <a:r>
              <a:rPr lang="en-US" sz="2000" b="1" i="1" dirty="0"/>
              <a:t>, </a:t>
            </a:r>
            <a:r>
              <a:rPr lang="en-US" sz="2000" b="1" i="1" dirty="0" err="1"/>
              <a:t>București</a:t>
            </a:r>
            <a:r>
              <a:rPr lang="en-US" sz="2000" b="1" i="1" dirty="0"/>
              <a:t> x </a:t>
            </a:r>
            <a:r>
              <a:rPr lang="en-US" sz="2000" b="1" i="1" dirty="0" smtClean="0"/>
              <a:t>2)</a:t>
            </a:r>
          </a:p>
          <a:p>
            <a:pPr marL="0" indent="0">
              <a:buNone/>
            </a:pPr>
            <a:r>
              <a:rPr lang="en-US" sz="2000" b="1" i="1" dirty="0"/>
              <a:t> </a:t>
            </a:r>
            <a:r>
              <a:rPr lang="en-US" sz="2000" b="1" i="1" dirty="0" smtClean="0"/>
              <a:t> - 60 VENTILATOARE!</a:t>
            </a:r>
          </a:p>
          <a:p>
            <a:pPr marL="0" indent="0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lvl="0"/>
            <a:r>
              <a:rPr lang="en-US" sz="2400" b="1" dirty="0" smtClean="0">
                <a:solidFill>
                  <a:srgbClr val="002060"/>
                </a:solidFill>
              </a:rPr>
              <a:t>Fundația ALTEX: </a:t>
            </a:r>
            <a:r>
              <a:rPr lang="en-US" sz="2400" dirty="0">
                <a:solidFill>
                  <a:srgbClr val="000000"/>
                </a:solidFill>
              </a:rPr>
              <a:t>5 </a:t>
            </a:r>
            <a:r>
              <a:rPr lang="en-US" sz="2400" dirty="0" err="1" smtClean="0">
                <a:solidFill>
                  <a:srgbClr val="000000"/>
                </a:solidFill>
              </a:rPr>
              <a:t>ventilatoare</a:t>
            </a:r>
            <a:r>
              <a:rPr lang="en-US" sz="2400" dirty="0">
                <a:solidFill>
                  <a:srgbClr val="000000"/>
                </a:solidFill>
              </a:rPr>
              <a:t> ș</a:t>
            </a:r>
            <a:r>
              <a:rPr lang="en-US" sz="2400" dirty="0" smtClean="0">
                <a:solidFill>
                  <a:srgbClr val="000000"/>
                </a:solidFill>
              </a:rPr>
              <a:t>i </a:t>
            </a:r>
            <a:r>
              <a:rPr lang="en-US" sz="2400" dirty="0">
                <a:solidFill>
                  <a:srgbClr val="000000"/>
                </a:solidFill>
              </a:rPr>
              <a:t>5 </a:t>
            </a:r>
            <a:r>
              <a:rPr lang="en-US" sz="2400" dirty="0" err="1" smtClean="0">
                <a:solidFill>
                  <a:srgbClr val="000000"/>
                </a:solidFill>
              </a:rPr>
              <a:t>monitoare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     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61" y="4747268"/>
            <a:ext cx="4459781" cy="20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4" y="3208867"/>
            <a:ext cx="5122334" cy="1430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61" y="3056466"/>
            <a:ext cx="4459781" cy="16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460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+mn-lt"/>
              </a:rPr>
              <a:t>5. </a:t>
            </a:r>
            <a:r>
              <a:rPr lang="en-US" b="1" u="sng" dirty="0" err="1">
                <a:solidFill>
                  <a:srgbClr val="002060"/>
                </a:solidFill>
                <a:latin typeface="+mn-lt"/>
              </a:rPr>
              <a:t>Activitatea</a:t>
            </a:r>
            <a:r>
              <a:rPr lang="en-US" b="1" u="sng" dirty="0">
                <a:solidFill>
                  <a:srgbClr val="002060"/>
                </a:solidFill>
                <a:latin typeface="+mn-lt"/>
              </a:rPr>
              <a:t> SRATI in </a:t>
            </a:r>
            <a:r>
              <a:rPr lang="en-US" b="1" u="sng" dirty="0" err="1">
                <a:solidFill>
                  <a:srgbClr val="002060"/>
                </a:solidFill>
                <a:latin typeface="+mn-lt"/>
              </a:rPr>
              <a:t>pandemie</a:t>
            </a:r>
            <a:r>
              <a:rPr lang="en-US" b="1" u="sng" dirty="0">
                <a:solidFill>
                  <a:srgbClr val="002060"/>
                </a:solidFill>
                <a:latin typeface="+mn-lt"/>
              </a:rPr>
              <a:t>: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7" y="1100667"/>
            <a:ext cx="12105373" cy="575733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b="1" i="1" u="sng" dirty="0" err="1" smtClean="0"/>
              <a:t>Peste</a:t>
            </a:r>
            <a:r>
              <a:rPr lang="en-US" sz="2000" b="1" i="1" u="sng" dirty="0" smtClean="0"/>
              <a:t> 25 </a:t>
            </a:r>
            <a:r>
              <a:rPr lang="en-US" sz="2000" b="1" i="1" u="sng" dirty="0" err="1"/>
              <a:t>s</a:t>
            </a:r>
            <a:r>
              <a:rPr lang="en-US" sz="2000" b="1" i="1" u="sng" dirty="0" err="1" smtClean="0"/>
              <a:t>pecialiștii</a:t>
            </a:r>
            <a:r>
              <a:rPr lang="en-US" sz="2000" b="1" i="1" u="sng" dirty="0" smtClean="0"/>
              <a:t> SRATI au </a:t>
            </a:r>
            <a:r>
              <a:rPr lang="en-US" sz="2000" b="1" i="1" u="sng" dirty="0" err="1" smtClean="0"/>
              <a:t>asigurat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suport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pentru</a:t>
            </a:r>
            <a:r>
              <a:rPr lang="en-US" sz="2000" b="1" i="1" u="sng" dirty="0" smtClean="0"/>
              <a:t> MS și </a:t>
            </a:r>
            <a:r>
              <a:rPr lang="en-US" sz="2000" b="1" i="1" u="sng" dirty="0" err="1" smtClean="0"/>
              <a:t>Banca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Mondială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pentru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achiziționarea</a:t>
            </a:r>
            <a:r>
              <a:rPr lang="en-US" sz="2000" b="1" i="1" u="sng" dirty="0" smtClean="0"/>
              <a:t> și </a:t>
            </a:r>
            <a:r>
              <a:rPr lang="en-US" sz="2000" b="1" i="1" u="sng" dirty="0" err="1" smtClean="0"/>
              <a:t>repartizarea</a:t>
            </a:r>
            <a:r>
              <a:rPr lang="en-US" sz="2000" b="1" i="1" u="sng" dirty="0" smtClean="0"/>
              <a:t>:</a:t>
            </a:r>
            <a:endParaRPr lang="en-US" sz="2000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400 </a:t>
            </a:r>
            <a:r>
              <a:rPr lang="en-US" sz="2000" b="1" dirty="0" err="1" smtClean="0">
                <a:solidFill>
                  <a:srgbClr val="0070C0"/>
                </a:solidFill>
              </a:rPr>
              <a:t>ventilatoare</a:t>
            </a:r>
            <a:r>
              <a:rPr lang="en-US" sz="2000" b="1" dirty="0" smtClean="0">
                <a:solidFill>
                  <a:srgbClr val="0070C0"/>
                </a:solidFill>
              </a:rPr>
              <a:t> de </a:t>
            </a:r>
            <a:r>
              <a:rPr lang="en-US" sz="2000" b="1" dirty="0" err="1" smtClean="0">
                <a:solidFill>
                  <a:srgbClr val="0070C0"/>
                </a:solidFill>
              </a:rPr>
              <a:t>înaltă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performanță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600 </a:t>
            </a:r>
            <a:r>
              <a:rPr lang="en-US" sz="2000" b="1" dirty="0" err="1" smtClean="0">
                <a:solidFill>
                  <a:srgbClr val="0070C0"/>
                </a:solidFill>
              </a:rPr>
              <a:t>monitoare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complexe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290 </a:t>
            </a:r>
            <a:r>
              <a:rPr lang="en-US" sz="2000" b="1" dirty="0" err="1" smtClean="0">
                <a:solidFill>
                  <a:srgbClr val="0070C0"/>
                </a:solidFill>
              </a:rPr>
              <a:t>paturi</a:t>
            </a:r>
            <a:r>
              <a:rPr lang="en-US" sz="2000" b="1" dirty="0" smtClean="0">
                <a:solidFill>
                  <a:srgbClr val="0070C0"/>
                </a:solidFill>
              </a:rPr>
              <a:t> ATI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400 </a:t>
            </a:r>
            <a:r>
              <a:rPr lang="en-US" sz="2000" b="1" dirty="0" err="1" smtClean="0">
                <a:solidFill>
                  <a:srgbClr val="0070C0"/>
                </a:solidFill>
              </a:rPr>
              <a:t>stații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cu </a:t>
            </a:r>
            <a:r>
              <a:rPr lang="en-US" sz="2000" b="1" dirty="0" err="1" smtClean="0">
                <a:solidFill>
                  <a:srgbClr val="0070C0"/>
                </a:solidFill>
              </a:rPr>
              <a:t>injectomate</a:t>
            </a:r>
            <a:r>
              <a:rPr lang="en-US" sz="2000" b="1" dirty="0" smtClean="0">
                <a:solidFill>
                  <a:srgbClr val="0070C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sz="2000" dirty="0" smtClean="0"/>
              <a:t>                                                   </a:t>
            </a:r>
            <a:r>
              <a:rPr lang="en-US" sz="2000" b="1" u="sng" dirty="0" smtClean="0">
                <a:solidFill>
                  <a:srgbClr val="C00000"/>
                </a:solidFill>
              </a:rPr>
              <a:t>+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suplimentare</a:t>
            </a:r>
            <a:r>
              <a:rPr 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până</a:t>
            </a:r>
            <a:r>
              <a:rPr lang="en-US" sz="2000" b="1" u="sng" dirty="0" smtClean="0">
                <a:solidFill>
                  <a:srgbClr val="C00000"/>
                </a:solidFill>
              </a:rPr>
              <a:t> la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mijloc</a:t>
            </a:r>
            <a:r>
              <a:rPr lang="en-US" sz="2000" b="1" u="sng" dirty="0" smtClean="0">
                <a:solidFill>
                  <a:srgbClr val="C00000"/>
                </a:solidFill>
              </a:rPr>
              <a:t> de DECEMBRIE cu: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60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ventilatoare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60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monitoare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60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paturi</a:t>
            </a:r>
            <a:r>
              <a:rPr lang="en-US" sz="2000" b="1" i="1" dirty="0" smtClean="0">
                <a:solidFill>
                  <a:srgbClr val="FF0000"/>
                </a:solidFill>
              </a:rPr>
              <a:t> ATI</a:t>
            </a:r>
          </a:p>
          <a:p>
            <a:endParaRPr lang="en-US" sz="2000" b="1" i="1" dirty="0">
              <a:solidFill>
                <a:srgbClr val="FF0000"/>
              </a:solidFill>
            </a:endParaRPr>
          </a:p>
          <a:p>
            <a:r>
              <a:rPr lang="en-US" sz="2000" b="1" i="1" u="sng" dirty="0" err="1" smtClean="0"/>
              <a:t>Specialiști</a:t>
            </a:r>
            <a:r>
              <a:rPr lang="en-US" sz="2000" b="1" i="1" u="sng" dirty="0" smtClean="0"/>
              <a:t> SRATI au </a:t>
            </a:r>
            <a:r>
              <a:rPr lang="en-US" sz="2000" b="1" i="1" u="sng" dirty="0" err="1" smtClean="0"/>
              <a:t>evaluat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proiectele</a:t>
            </a:r>
            <a:r>
              <a:rPr lang="en-US" sz="2000" b="1" i="1" u="sng" dirty="0" smtClean="0"/>
              <a:t> și POIM </a:t>
            </a:r>
            <a:r>
              <a:rPr lang="en-US" sz="2000" b="1" i="1" u="sng" dirty="0" err="1" smtClean="0"/>
              <a:t>depuse</a:t>
            </a:r>
            <a:r>
              <a:rPr lang="en-US" sz="2000" b="1" i="1" u="sng" dirty="0" smtClean="0"/>
              <a:t> la MS de </a:t>
            </a:r>
            <a:r>
              <a:rPr lang="en-US" sz="2000" b="1" i="1" u="sng" dirty="0" err="1" smtClean="0"/>
              <a:t>către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spitale</a:t>
            </a:r>
            <a:endParaRPr lang="en-US" sz="2000" b="1" i="1" u="sng" dirty="0" smtClean="0"/>
          </a:p>
          <a:p>
            <a:endParaRPr lang="en-US" sz="2000" b="1" i="1" u="sng" dirty="0"/>
          </a:p>
          <a:p>
            <a:r>
              <a:rPr lang="en-US" sz="2000" b="1" i="1" u="sng" dirty="0" smtClean="0">
                <a:solidFill>
                  <a:srgbClr val="FF0000"/>
                </a:solidFill>
              </a:rPr>
              <a:t>VOLUNTARI </a:t>
            </a:r>
            <a:r>
              <a:rPr lang="en-US" sz="2000" b="1" i="1" u="sng" dirty="0" err="1" smtClean="0">
                <a:solidFill>
                  <a:srgbClr val="FF0000"/>
                </a:solidFill>
              </a:rPr>
              <a:t>membrii</a:t>
            </a:r>
            <a:r>
              <a:rPr lang="en-US" sz="2000" b="1" i="1" u="sng" dirty="0" smtClean="0">
                <a:solidFill>
                  <a:srgbClr val="FF0000"/>
                </a:solidFill>
              </a:rPr>
              <a:t> SRATI </a:t>
            </a:r>
            <a:r>
              <a:rPr lang="en-US" sz="2000" b="1" i="1" u="sng" dirty="0" err="1" smtClean="0">
                <a:solidFill>
                  <a:srgbClr val="FF0000"/>
                </a:solidFill>
              </a:rPr>
              <a:t>în</a:t>
            </a:r>
            <a:r>
              <a:rPr lang="en-US" sz="2000" b="1" i="1" u="sng" dirty="0" smtClean="0">
                <a:solidFill>
                  <a:srgbClr val="FF0000"/>
                </a:solidFill>
              </a:rPr>
              <a:t> ITALIA și </a:t>
            </a:r>
            <a:r>
              <a:rPr lang="en-US" sz="2000" b="1" i="1" u="sng" dirty="0" err="1" smtClean="0">
                <a:solidFill>
                  <a:srgbClr val="FF0000"/>
                </a:solidFill>
              </a:rPr>
              <a:t>Republica</a:t>
            </a:r>
            <a:r>
              <a:rPr lang="en-US" sz="2000" b="1" i="1" u="sng" dirty="0" smtClean="0">
                <a:solidFill>
                  <a:srgbClr val="FF0000"/>
                </a:solidFill>
              </a:rPr>
              <a:t> MOLDOVA!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830DC2-E8F2-8040-9BB9-1B22FB6F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1938867"/>
            <a:ext cx="11946467" cy="3863772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  <a:latin typeface="+mn-lt"/>
              </a:rPr>
              <a:t>A </a:t>
            </a:r>
            <a:r>
              <a:rPr lang="en-US" sz="3200" b="1" u="sng" dirty="0" err="1" smtClean="0">
                <a:solidFill>
                  <a:srgbClr val="C00000"/>
                </a:solidFill>
                <a:latin typeface="+mn-lt"/>
              </a:rPr>
              <a:t>Doua</a:t>
            </a:r>
            <a:r>
              <a:rPr lang="en-US" sz="3200" b="1" u="sng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x-none" sz="3200" b="1" u="sng" dirty="0" smtClean="0">
                <a:solidFill>
                  <a:srgbClr val="C00000"/>
                </a:solidFill>
                <a:latin typeface="+mn-lt"/>
              </a:rPr>
              <a:t>Analiz</a:t>
            </a:r>
            <a:r>
              <a:rPr lang="en-US" sz="3200" b="1" u="sng" dirty="0" smtClean="0">
                <a:solidFill>
                  <a:srgbClr val="C00000"/>
                </a:solidFill>
                <a:latin typeface="+mn-lt"/>
              </a:rPr>
              <a:t>ă a</a:t>
            </a:r>
            <a:r>
              <a:rPr lang="x-none" sz="3200" b="1" u="sng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x-none" sz="3200" b="1" u="sng" dirty="0">
                <a:solidFill>
                  <a:srgbClr val="C00000"/>
                </a:solidFill>
                <a:latin typeface="+mn-lt"/>
              </a:rPr>
              <a:t>resurselor </a:t>
            </a:r>
            <a:r>
              <a:rPr lang="x-none" sz="3200" b="1" u="sng" dirty="0" smtClean="0">
                <a:solidFill>
                  <a:srgbClr val="C00000"/>
                </a:solidFill>
                <a:latin typeface="+mn-lt"/>
              </a:rPr>
              <a:t>ATI</a:t>
            </a:r>
            <a:r>
              <a:rPr lang="en-US" sz="3200" b="1" u="sng" dirty="0" smtClean="0">
                <a:solidFill>
                  <a:srgbClr val="C00000"/>
                </a:solidFill>
                <a:latin typeface="+mn-lt"/>
              </a:rPr>
              <a:t> la </a:t>
            </a:r>
            <a:r>
              <a:rPr lang="en-US" sz="3200" b="1" u="sng" dirty="0" err="1" smtClean="0">
                <a:solidFill>
                  <a:srgbClr val="C00000"/>
                </a:solidFill>
                <a:latin typeface="+mn-lt"/>
              </a:rPr>
              <a:t>nivel</a:t>
            </a:r>
            <a:r>
              <a:rPr lang="en-US" sz="3200" b="1" u="sng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+mn-lt"/>
              </a:rPr>
              <a:t>național</a:t>
            </a:r>
            <a:r>
              <a:rPr lang="en-US" sz="3200" b="1" u="sng" dirty="0" smtClean="0">
                <a:solidFill>
                  <a:srgbClr val="C00000"/>
                </a:solidFill>
                <a:latin typeface="+mn-lt"/>
              </a:rPr>
              <a:t> – OCTOMBRIE 2020</a:t>
            </a:r>
            <a:r>
              <a:rPr lang="x-none" sz="3200" b="1" dirty="0"/>
              <a:t/>
            </a:r>
            <a:br>
              <a:rPr lang="x-none" sz="3200" b="1" dirty="0"/>
            </a:br>
            <a:r>
              <a:rPr lang="x-none" sz="2400" b="1" dirty="0"/>
              <a:t>Societatea Romana de Anestezie si Terapie Intensiva (SRATI)</a:t>
            </a:r>
            <a:r>
              <a:rPr lang="x-none" sz="4000" dirty="0"/>
              <a:t/>
            </a:r>
            <a:br>
              <a:rPr lang="x-none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x-none" sz="2400" b="1" dirty="0" smtClean="0">
                <a:solidFill>
                  <a:srgbClr val="002060"/>
                </a:solidFill>
                <a:latin typeface="+mn-lt"/>
              </a:rPr>
              <a:t>Analiza </a:t>
            </a:r>
            <a:r>
              <a:rPr lang="x-none" sz="2400" b="1" dirty="0">
                <a:solidFill>
                  <a:srgbClr val="002060"/>
                </a:solidFill>
                <a:latin typeface="+mn-lt"/>
              </a:rPr>
              <a:t>a inclus rapoarte realizate cu sprijinul medicilor ATI din 191 de Sectii ATI din </a:t>
            </a:r>
            <a:r>
              <a:rPr lang="x-none" sz="2400" b="1" dirty="0" smtClean="0">
                <a:solidFill>
                  <a:srgbClr val="002060"/>
                </a:solidFill>
                <a:latin typeface="+mn-lt"/>
              </a:rPr>
              <a:t>Romania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,</a:t>
            </a:r>
            <a:br>
              <a:rPr lang="en-US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2400" b="1" dirty="0">
                <a:solidFill>
                  <a:srgbClr val="002060"/>
                </a:solidFill>
                <a:latin typeface="+mn-lt"/>
              </a:rPr>
              <a:t>î</a:t>
            </a:r>
            <a:r>
              <a:rPr lang="x-none" sz="2400" b="1" dirty="0" smtClean="0">
                <a:solidFill>
                  <a:srgbClr val="002060"/>
                </a:solidFill>
                <a:latin typeface="+mn-lt"/>
              </a:rPr>
              <a:t>n </a:t>
            </a:r>
            <a:r>
              <a:rPr lang="x-none" sz="2400" b="1" dirty="0">
                <a:solidFill>
                  <a:srgbClr val="002060"/>
                </a:solidFill>
                <a:latin typeface="+mn-lt"/>
              </a:rPr>
              <a:t>perioada </a:t>
            </a:r>
            <a:r>
              <a:rPr lang="x-none" sz="2400" b="1" dirty="0" smtClean="0">
                <a:solidFill>
                  <a:srgbClr val="002060"/>
                </a:solidFill>
                <a:latin typeface="+mn-lt"/>
              </a:rPr>
              <a:t>1-20 </a:t>
            </a:r>
            <a:r>
              <a:rPr lang="x-none" sz="2400" b="1" dirty="0">
                <a:solidFill>
                  <a:srgbClr val="002060"/>
                </a:solidFill>
                <a:latin typeface="+mn-lt"/>
              </a:rPr>
              <a:t>octombrie 2020</a:t>
            </a:r>
            <a:r>
              <a:rPr lang="x-none" sz="2400" b="1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2400" b="1" i="1" dirty="0" smtClean="0">
                <a:solidFill>
                  <a:srgbClr val="FF0000"/>
                </a:solidFill>
                <a:latin typeface="+mn-lt"/>
              </a:rPr>
            </a:br>
            <a:r>
              <a:rPr lang="en-US" sz="2400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400" b="1" i="1" dirty="0">
                <a:solidFill>
                  <a:srgbClr val="FF0000"/>
                </a:solidFill>
                <a:latin typeface="+mn-lt"/>
              </a:rPr>
            </a:b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>VĂ MULȚUMIM!</a:t>
            </a:r>
            <a:r>
              <a:rPr lang="en-US" sz="1600" b="1" dirty="0" smtClean="0">
                <a:latin typeface="+mn-lt"/>
              </a:rPr>
              <a:t/>
            </a:r>
            <a:br>
              <a:rPr lang="en-US" sz="1600" b="1" dirty="0" smtClean="0">
                <a:latin typeface="+mn-lt"/>
              </a:rPr>
            </a:br>
            <a:r>
              <a:rPr lang="x-none" sz="1600" b="1" dirty="0">
                <a:latin typeface="+mn-lt"/>
              </a:rPr>
              <a:t/>
            </a:r>
            <a:br>
              <a:rPr lang="x-none" sz="1600" b="1" dirty="0">
                <a:latin typeface="+mn-lt"/>
              </a:rPr>
            </a:br>
            <a:r>
              <a:rPr lang="x-none" sz="2000" b="1" i="1" dirty="0">
                <a:latin typeface="+mn-lt"/>
              </a:rPr>
              <a:t>In perioada Martie-Octombrie 2020, SRATI a sustinut proiectele de achizitie desfasurate de Ministerul Sanatatii cu 25 de medici ATI.</a:t>
            </a:r>
            <a:br>
              <a:rPr lang="x-none" sz="2000" b="1" i="1" dirty="0">
                <a:latin typeface="+mn-lt"/>
              </a:rPr>
            </a:br>
            <a:r>
              <a:rPr lang="x-none" sz="1600" b="1" dirty="0">
                <a:latin typeface="+mn-lt"/>
              </a:rPr>
              <a:t/>
            </a:r>
            <a:br>
              <a:rPr lang="x-none" sz="1600" b="1" dirty="0">
                <a:latin typeface="+mn-lt"/>
              </a:rPr>
            </a:br>
            <a:r>
              <a:rPr lang="x-none" sz="1600" b="1" dirty="0">
                <a:latin typeface="+mn-lt"/>
              </a:rPr>
              <a:t/>
            </a:r>
            <a:br>
              <a:rPr lang="x-none" sz="1600" b="1" dirty="0">
                <a:latin typeface="+mn-lt"/>
              </a:rPr>
            </a:br>
            <a:r>
              <a:rPr lang="x-none" sz="1400" b="1" dirty="0">
                <a:latin typeface="+mn-lt"/>
              </a:rPr>
              <a:t/>
            </a:r>
            <a:br>
              <a:rPr lang="x-none" sz="1400" b="1" dirty="0">
                <a:latin typeface="+mn-lt"/>
              </a:rPr>
            </a:br>
            <a:r>
              <a:rPr lang="x-none" sz="1800" b="1" dirty="0">
                <a:solidFill>
                  <a:srgbClr val="C00000"/>
                </a:solidFill>
                <a:latin typeface="+mn-lt"/>
              </a:rPr>
              <a:t>Prof. Dr. Serban Bubenek</a:t>
            </a:r>
            <a:br>
              <a:rPr lang="x-none" sz="1800" b="1" dirty="0">
                <a:solidFill>
                  <a:srgbClr val="C00000"/>
                </a:solidFill>
                <a:latin typeface="+mn-lt"/>
              </a:rPr>
            </a:br>
            <a:r>
              <a:rPr lang="x-none" sz="1800" b="1" dirty="0">
                <a:solidFill>
                  <a:srgbClr val="C00000"/>
                </a:solidFill>
                <a:latin typeface="+mn-lt"/>
              </a:rPr>
              <a:t>Prof. Dr. Dorel Sandesc</a:t>
            </a:r>
            <a:br>
              <a:rPr lang="x-none" sz="1800" b="1" dirty="0">
                <a:solidFill>
                  <a:srgbClr val="C00000"/>
                </a:solidFill>
                <a:latin typeface="+mn-lt"/>
              </a:rPr>
            </a:br>
            <a:r>
              <a:rPr lang="x-none" sz="1800" b="1" dirty="0">
                <a:solidFill>
                  <a:srgbClr val="C00000"/>
                </a:solidFill>
                <a:latin typeface="+mn-lt"/>
              </a:rPr>
              <a:t>As. Univ. Dr. Alexandru Rogobete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B58ED8-E05C-2D48-A82F-ECD789F5B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31" y="143443"/>
            <a:ext cx="927931" cy="103298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23B9A27A-5501-5149-A59B-54D15A466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07" y="173123"/>
            <a:ext cx="2032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E5C597D-8D65-B34E-8C58-BC1D957BC60E}"/>
              </a:ext>
            </a:extLst>
          </p:cNvPr>
          <p:cNvGrpSpPr/>
          <p:nvPr/>
        </p:nvGrpSpPr>
        <p:grpSpPr>
          <a:xfrm>
            <a:off x="7051113" y="294103"/>
            <a:ext cx="4480560" cy="3984495"/>
            <a:chOff x="4892041" y="329030"/>
            <a:chExt cx="7246327" cy="5888506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="" xmlns:a16="http://schemas.microsoft.com/office/drawing/2014/main" id="{C615768B-A371-8349-96A1-A10C5610F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2041" y="329030"/>
              <a:ext cx="7246327" cy="5888506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493CD71E-867E-4B45-83CB-BDD30258DB9E}"/>
                </a:ext>
              </a:extLst>
            </p:cNvPr>
            <p:cNvCxnSpPr/>
            <p:nvPr/>
          </p:nvCxnSpPr>
          <p:spPr>
            <a:xfrm>
              <a:off x="8854440" y="4876800"/>
              <a:ext cx="121920" cy="7772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C55E8F9-09C2-3A4D-85B8-ECCF2CF691A1}"/>
                </a:ext>
              </a:extLst>
            </p:cNvPr>
            <p:cNvSpPr txBox="1"/>
            <p:nvPr/>
          </p:nvSpPr>
          <p:spPr>
            <a:xfrm>
              <a:off x="8945880" y="5598722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dirty="0"/>
                <a:t>B: 939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BFC114-DB90-0945-97E4-5ECEC2AE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3290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x-none" sz="4800" b="1" dirty="0">
                <a:solidFill>
                  <a:srgbClr val="002060"/>
                </a:solidFill>
                <a:latin typeface="+mn-lt"/>
              </a:rPr>
              <a:t>Paturi ATI</a:t>
            </a:r>
            <a:r>
              <a:rPr lang="x-none" dirty="0"/>
              <a:t/>
            </a:r>
            <a:br>
              <a:rPr lang="x-none" dirty="0"/>
            </a:br>
            <a:r>
              <a:rPr lang="x-none" sz="4000" b="1" dirty="0">
                <a:solidFill>
                  <a:srgbClr val="00B0F0"/>
                </a:solidFill>
                <a:latin typeface="+mn-lt"/>
              </a:rPr>
              <a:t>distributie nationala</a:t>
            </a:r>
            <a:br>
              <a:rPr lang="x-none" sz="4000" b="1" dirty="0">
                <a:solidFill>
                  <a:srgbClr val="00B0F0"/>
                </a:solidFill>
                <a:latin typeface="+mn-lt"/>
              </a:rPr>
            </a:br>
            <a:r>
              <a:rPr lang="x-none" sz="2800" b="1" dirty="0">
                <a:solidFill>
                  <a:srgbClr val="00B0F0"/>
                </a:solidFill>
                <a:latin typeface="+mn-lt"/>
              </a:rPr>
              <a:t>valabil la 19 oct. 2020</a:t>
            </a:r>
            <a:endParaRPr lang="x-none" b="1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63FDF960-2992-A74B-93AD-266E20F22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352945"/>
              </p:ext>
            </p:extLst>
          </p:nvPr>
        </p:nvGraphicFramePr>
        <p:xfrm>
          <a:off x="256308" y="2097997"/>
          <a:ext cx="6041817" cy="2243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5153">
                  <a:extLst>
                    <a:ext uri="{9D8B030D-6E8A-4147-A177-3AD203B41FA5}">
                      <a16:colId xmlns="" xmlns:a16="http://schemas.microsoft.com/office/drawing/2014/main" val="1143564848"/>
                    </a:ext>
                  </a:extLst>
                </a:gridCol>
                <a:gridCol w="4116664">
                  <a:extLst>
                    <a:ext uri="{9D8B030D-6E8A-4147-A177-3AD203B41FA5}">
                      <a16:colId xmlns="" xmlns:a16="http://schemas.microsoft.com/office/drawing/2014/main" val="577498846"/>
                    </a:ext>
                  </a:extLst>
                </a:gridCol>
              </a:tblGrid>
              <a:tr h="618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General ATI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4175, din care:</a:t>
                      </a:r>
                      <a:endParaRPr lang="x-non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4774815"/>
                  </a:ext>
                </a:extLst>
              </a:tr>
              <a:tr h="33235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sng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Paturi</a:t>
                      </a:r>
                      <a:r>
                        <a:rPr lang="en-GB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TI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3065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8242348"/>
                  </a:ext>
                </a:extLst>
              </a:tr>
              <a:tr h="3396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Paturi</a:t>
                      </a:r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SPA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401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955223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Paturi</a:t>
                      </a:r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TIIP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709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1869340"/>
                  </a:ext>
                </a:extLst>
              </a:tr>
              <a:tr h="6182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 –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terapie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intensive, SPA –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supraveghere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post-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anestezica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TIIP –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terapie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intensiva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intermediara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post-</a:t>
                      </a:r>
                      <a:r>
                        <a:rPr lang="en-GB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operatorie</a:t>
                      </a:r>
                      <a:endParaRPr lang="en-GB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x-non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53391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34F38B5-C289-C14C-AD22-47F067A94CE7}"/>
              </a:ext>
            </a:extLst>
          </p:cNvPr>
          <p:cNvSpPr txBox="1"/>
          <p:nvPr/>
        </p:nvSpPr>
        <p:spPr>
          <a:xfrm>
            <a:off x="96449" y="4499878"/>
            <a:ext cx="64822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/>
              <a:t>*La care se adauga:</a:t>
            </a:r>
          </a:p>
          <a:p>
            <a:r>
              <a:rPr lang="x-none" b="1" dirty="0">
                <a:solidFill>
                  <a:srgbClr val="FF0000"/>
                </a:solidFill>
              </a:rPr>
              <a:t>1. 5 Unitati TI mobile:</a:t>
            </a:r>
          </a:p>
          <a:p>
            <a:r>
              <a:rPr lang="x-none" b="1" dirty="0"/>
              <a:t>       </a:t>
            </a:r>
            <a:r>
              <a:rPr lang="en-US" b="1" dirty="0" smtClean="0"/>
              <a:t>6</a:t>
            </a:r>
            <a:r>
              <a:rPr lang="x-none" b="1" dirty="0" smtClean="0"/>
              <a:t> </a:t>
            </a:r>
            <a:r>
              <a:rPr lang="x-none" b="1" dirty="0"/>
              <a:t>x 12 paturi = </a:t>
            </a:r>
            <a:r>
              <a:rPr lang="en-US" b="1" dirty="0" smtClean="0"/>
              <a:t>72</a:t>
            </a:r>
            <a:r>
              <a:rPr lang="x-none" b="1" dirty="0" smtClean="0"/>
              <a:t> </a:t>
            </a:r>
            <a:r>
              <a:rPr lang="x-none" b="1" dirty="0"/>
              <a:t>paturi complet functionale</a:t>
            </a:r>
          </a:p>
          <a:p>
            <a:r>
              <a:rPr lang="x-none" b="1" dirty="0">
                <a:solidFill>
                  <a:srgbClr val="FF0000"/>
                </a:solidFill>
              </a:rPr>
              <a:t>2. 1 Spital modular ROL2 </a:t>
            </a:r>
            <a:r>
              <a:rPr lang="x-none" b="1" dirty="0"/>
              <a:t>= 23 paturi complet functionale</a:t>
            </a:r>
          </a:p>
          <a:p>
            <a:r>
              <a:rPr lang="x-none" b="1" dirty="0">
                <a:solidFill>
                  <a:srgbClr val="FF0000"/>
                </a:solidFill>
              </a:rPr>
              <a:t>3. 1 Spital modular Letcani </a:t>
            </a:r>
            <a:r>
              <a:rPr lang="x-none" b="1" dirty="0"/>
              <a:t>= 48 paturi complet functionale</a:t>
            </a:r>
          </a:p>
          <a:p>
            <a:r>
              <a:rPr lang="x-none" b="1" dirty="0">
                <a:solidFill>
                  <a:srgbClr val="FF0000"/>
                </a:solidFill>
              </a:rPr>
              <a:t>4. 1 Modul ATI - Spitalul Elias </a:t>
            </a:r>
            <a:r>
              <a:rPr lang="x-none" b="1" dirty="0"/>
              <a:t>= 38 paturi complet functionale</a:t>
            </a:r>
          </a:p>
          <a:p>
            <a:endParaRPr lang="x-none" b="1" dirty="0"/>
          </a:p>
          <a:p>
            <a:r>
              <a:rPr lang="x-none" b="1" dirty="0">
                <a:solidFill>
                  <a:srgbClr val="FF0000"/>
                </a:solidFill>
              </a:rPr>
              <a:t>TOTAL GENERAL Spitale Modulare: </a:t>
            </a:r>
            <a:r>
              <a:rPr lang="x-none" b="1" dirty="0" smtClean="0">
                <a:solidFill>
                  <a:srgbClr val="FF0000"/>
                </a:solidFill>
              </a:rPr>
              <a:t>1</a:t>
            </a:r>
            <a:r>
              <a:rPr lang="en-US" b="1" smtClean="0">
                <a:solidFill>
                  <a:srgbClr val="FF0000"/>
                </a:solidFill>
              </a:rPr>
              <a:t>81</a:t>
            </a:r>
            <a:r>
              <a:rPr lang="x-none" b="1" smtClean="0">
                <a:solidFill>
                  <a:srgbClr val="FF0000"/>
                </a:solidFill>
              </a:rPr>
              <a:t> </a:t>
            </a:r>
            <a:r>
              <a:rPr lang="x-none" b="1" dirty="0">
                <a:solidFill>
                  <a:srgbClr val="FF0000"/>
                </a:solidFill>
              </a:rPr>
              <a:t>paturi complet functionale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72280F-F4BE-5844-9733-7E99758C5230}"/>
              </a:ext>
            </a:extLst>
          </p:cNvPr>
          <p:cNvSpPr txBox="1"/>
          <p:nvPr/>
        </p:nvSpPr>
        <p:spPr>
          <a:xfrm>
            <a:off x="256309" y="1795200"/>
            <a:ext cx="3431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i="1" dirty="0"/>
              <a:t>Sursa: Analiza Nationala SRATI / 1 octombrie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27421F8-5134-AC44-9AE2-D54B1371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780" y="5973082"/>
            <a:ext cx="794926" cy="884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CB8E19-B028-3448-A63D-89172329F829}"/>
              </a:ext>
            </a:extLst>
          </p:cNvPr>
          <p:cNvSpPr txBox="1"/>
          <p:nvPr/>
        </p:nvSpPr>
        <p:spPr>
          <a:xfrm>
            <a:off x="7098944" y="4796086"/>
            <a:ext cx="48864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i="1" dirty="0"/>
              <a:t>Nota*: </a:t>
            </a:r>
            <a:r>
              <a:rPr lang="x-none" i="1" dirty="0"/>
              <a:t>Paturi ATI COVID-19 raportate de </a:t>
            </a:r>
          </a:p>
          <a:p>
            <a:r>
              <a:rPr lang="x-none" i="1" dirty="0"/>
              <a:t>Ministerul Sanatatii (Nr. 1091). In ultima perioada,</a:t>
            </a:r>
          </a:p>
          <a:p>
            <a:r>
              <a:rPr lang="en-GB" i="1" dirty="0"/>
              <a:t>un</a:t>
            </a:r>
            <a:r>
              <a:rPr lang="x-none" i="1" dirty="0"/>
              <a:t> numar important de spitale au creat noi zone</a:t>
            </a:r>
          </a:p>
          <a:p>
            <a:r>
              <a:rPr lang="x-none" i="1" dirty="0"/>
              <a:t>ATI COVID-19. Dupa avizarea DSP, se va raporta</a:t>
            </a:r>
          </a:p>
          <a:p>
            <a:r>
              <a:rPr lang="en-GB" i="1" dirty="0" err="1"/>
              <a:t>numarul</a:t>
            </a:r>
            <a:r>
              <a:rPr lang="x-none" i="1" dirty="0"/>
              <a:t> actualizat.</a:t>
            </a:r>
          </a:p>
        </p:txBody>
      </p:sp>
    </p:spTree>
    <p:extLst>
      <p:ext uri="{BB962C8B-B14F-4D97-AF65-F5344CB8AC3E}">
        <p14:creationId xmlns:p14="http://schemas.microsoft.com/office/powerpoint/2010/main" val="39935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1529</Words>
  <Application>Microsoft Office PowerPoint</Application>
  <PresentationFormat>Widescreen</PresentationFormat>
  <Paragraphs>340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Gabriola</vt:lpstr>
      <vt:lpstr>Times New Roman</vt:lpstr>
      <vt:lpstr>Office Theme</vt:lpstr>
      <vt:lpstr> </vt:lpstr>
      <vt:lpstr>1. Activitatea SRATI in pandemie: </vt:lpstr>
      <vt:lpstr>2. Acțiuni SRATI pe perioada pandemiei: ajutoare catre colegi</vt:lpstr>
      <vt:lpstr>3. Acțiuni SRATI pe perioada pandemiei: ajutoare catre colegi</vt:lpstr>
      <vt:lpstr>PowerPoint Presentation</vt:lpstr>
      <vt:lpstr>4. Sponsorizări primite și distribuite, în bunuri:</vt:lpstr>
      <vt:lpstr>5. Activitatea SRATI in pandemie: </vt:lpstr>
      <vt:lpstr>A Doua Analiză a resurselor ATI la nivel național – OCTOMBRIE 2020 Societatea Romana de Anestezie si Terapie Intensiva (SRATI)   Analiza a inclus rapoarte realizate cu sprijinul medicilor ATI din 191 de Sectii ATI din Romania, în perioada 1-20 octombrie 2020.  VĂ MULȚUMIM!  In perioada Martie-Octombrie 2020, SRATI a sustinut proiectele de achizitie desfasurate de Ministerul Sanatatii cu 25 de medici ATI.    Prof. Dr. Serban Bubenek Prof. Dr. Dorel Sandesc As. Univ. Dr. Alexandru Rogobete</vt:lpstr>
      <vt:lpstr>Paturi ATI distributie nationala valabil la 19 oct. 2020</vt:lpstr>
      <vt:lpstr>Ventilatoare mecanice distributie nationala valabil la 19 oct 2020</vt:lpstr>
      <vt:lpstr>Monitoare functii vitale ATI distributie nationala valabil la 19 oct. 2020</vt:lpstr>
      <vt:lpstr>Cresterea capacitatii de raspuns *Ventilatoare mecanice ATI functionale Analiza raportata la baza de date SRATI (Aprilie/Octombrie 2020)</vt:lpstr>
      <vt:lpstr>Evaluare nationala Dispozitive de epurare extra-corporeala</vt:lpstr>
      <vt:lpstr>Evaluare nationala Dispozitive mobile pentru investigatii imagistice - ECOGRAFE TOTAL GENERAL: 213</vt:lpstr>
      <vt:lpstr>Evaluare nationala Dispozitive mobile pentru investigatii imagistice  RX MOBIL TOTAL GENERAL: 84</vt:lpstr>
      <vt:lpstr>Evaluare nationala Sali de operatie functionale (includ aparat de anestezie) TOTAL GENERAL: 1062</vt:lpstr>
      <vt:lpstr>Evaluare nationala Personal ATI </vt:lpstr>
      <vt:lpstr> Evaluare nationala in dinamica Nr. Posturi ATI de lucru = Nr. săli operație + Nr paturi ATI . Raport Nr. Posturi ATI de lucru / Nr. Medici ATI</vt:lpstr>
      <vt:lpstr>Evaluare nationala in dinamica Raport Nr. Posturi ATI de lucru/Nr. Asistente ATI</vt:lpstr>
      <vt:lpstr>Evaluare nationala Personal ATI </vt:lpstr>
      <vt:lpstr>PowerPoint Presentation</vt:lpstr>
      <vt:lpstr>11.11.2020  08.00 PM</vt:lpstr>
      <vt:lpstr>11.11.2020  08.00 PM</vt:lpstr>
      <vt:lpstr>11.11.2020  08.00 PM</vt:lpstr>
      <vt:lpstr>PowerPoint Presentation</vt:lpstr>
      <vt:lpstr> 7. Proiect SIEC – (2)</vt:lpstr>
      <vt:lpstr>8. Memorii către MS</vt:lpstr>
      <vt:lpstr> 8. Elemente și propuneri de REFORMĂ </vt:lpstr>
      <vt:lpstr>9. Relații cu WFSA și ESAIC</vt:lpstr>
      <vt:lpstr>10. Congresul SRATI on-line 2020</vt:lpstr>
      <vt:lpstr>11. Examen EDAIC Partea 1 2020 Bucuresti</vt:lpstr>
      <vt:lpstr>12. Informare EDAIC –Part II = echivalat Primariat!</vt:lpstr>
      <vt:lpstr>13. Pentru Proiecte POIM dedicate unor noi secții ATI: fie MODULARE temporare, fie CONSTRUCȚIE secție ATI independentă (1.100 m.p.)</vt:lpstr>
      <vt:lpstr>14. VARIA</vt:lpstr>
      <vt:lpstr>15. Congresul ESAIC</vt:lpstr>
      <vt:lpstr>    16. S.R.A.T.I.  și   Societatea Europenă de Terapie Intensivă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ȘEDINȚA SENAT S.R.A.T.I.</dc:title>
  <dc:creator>Serban</dc:creator>
  <cp:lastModifiedBy>Serban</cp:lastModifiedBy>
  <cp:revision>104</cp:revision>
  <dcterms:created xsi:type="dcterms:W3CDTF">2020-08-23T15:47:50Z</dcterms:created>
  <dcterms:modified xsi:type="dcterms:W3CDTF">2020-11-26T12:29:33Z</dcterms:modified>
</cp:coreProperties>
</file>